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8" r:id="rId2"/>
    <p:sldId id="259" r:id="rId3"/>
    <p:sldId id="263" r:id="rId4"/>
    <p:sldId id="289" r:id="rId5"/>
    <p:sldId id="261" r:id="rId6"/>
    <p:sldId id="290" r:id="rId7"/>
    <p:sldId id="303" r:id="rId8"/>
    <p:sldId id="304" r:id="rId9"/>
    <p:sldId id="265" r:id="rId10"/>
    <p:sldId id="302" r:id="rId11"/>
    <p:sldId id="264" r:id="rId12"/>
    <p:sldId id="293" r:id="rId13"/>
    <p:sldId id="306" r:id="rId14"/>
    <p:sldId id="305" r:id="rId15"/>
    <p:sldId id="294" r:id="rId16"/>
    <p:sldId id="295" r:id="rId17"/>
    <p:sldId id="298" r:id="rId18"/>
    <p:sldId id="300" r:id="rId19"/>
    <p:sldId id="299" r:id="rId20"/>
    <p:sldId id="301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7D81D-5537-445D-86FF-641F20C9B302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6C10C-F2C8-4293-A1C2-D0A450F8EC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C10C-F2C8-4293-A1C2-D0A450F8EC2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BDF7B-D08A-4882-9354-8D120EBA9BE1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7E1D8-F536-4E2B-A50B-31064E155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2F8CA-9921-4F4D-B415-D83E9CAD69F3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7A639-D525-4FA0-AE35-563875769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66FFB-84A9-4DBC-BCF9-98AAD3783C9A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ADD62-5BCF-4F57-869D-9050B708C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AE00F-BD42-4313-97E4-FD6E6AEAF1A4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2F872-0678-4449-B7A9-2B0A3E303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74ABB-8001-4AA9-9C3B-BFCFE0E692C4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CB22A-6CEB-4E0B-8671-1E2CA72C8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56CCB-8481-4BD6-A31E-960B1EC81055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B392C-A1F4-45B0-9622-B8662DDF5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4998C-4760-43A6-9385-925FF9490738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C69AA-0C1D-458F-988D-583E89B37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FC8AA-471E-46B3-8FD0-F6454771940B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A9AD5-8821-4362-B7DC-3C201599F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0246-F58F-43A4-9B8B-34030F49FE32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37A45-9ACE-4175-8380-2BE088F9B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36225-3018-4517-A33B-24B4E8DC3C62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A31D1-A1CD-402E-B7D2-A7A99A354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C1AF-42B6-4F2D-B3E6-53A8FD5E18E5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A02E-57CE-4599-ACE8-2797CC968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58911C-B605-438E-B201-23766A291D61}" type="datetimeFigureOut">
              <a:rPr lang="en-US"/>
              <a:pPr>
                <a:defRPr/>
              </a:pPr>
              <a:t>9/9/2013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CA2DE7-6008-496A-BE48-8FBE00E67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5" r:id="rId5"/>
    <p:sldLayoutId id="2147483670" r:id="rId6"/>
    <p:sldLayoutId id="2147483676" r:id="rId7"/>
    <p:sldLayoutId id="2147483677" r:id="rId8"/>
    <p:sldLayoutId id="2147483678" r:id="rId9"/>
    <p:sldLayoutId id="2147483669" r:id="rId10"/>
    <p:sldLayoutId id="214748367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382000" cy="33528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b="1" dirty="0">
                <a:solidFill>
                  <a:srgbClr val="FF0000"/>
                </a:solidFill>
              </a:rPr>
              <a:t>2.  </a:t>
            </a:r>
            <a:r>
              <a:rPr lang="ru-RU" sz="4000" b="1" dirty="0" err="1">
                <a:solidFill>
                  <a:srgbClr val="FF0000"/>
                </a:solidFill>
              </a:rPr>
              <a:t>Электрлік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станциялар</a:t>
            </a:r>
            <a:r>
              <a:rPr lang="ru-RU" sz="4000" b="1" dirty="0">
                <a:solidFill>
                  <a:srgbClr val="FF0000"/>
                </a:solidFill>
              </a:rPr>
              <a:t> мен </a:t>
            </a:r>
            <a:r>
              <a:rPr lang="ru-RU" sz="4000" b="1" dirty="0" err="1">
                <a:solidFill>
                  <a:srgbClr val="FF0000"/>
                </a:solidFill>
              </a:rPr>
              <a:t>қосалқы станциялардың негізгі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жабдықтары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marL="179388" indent="342900">
              <a:lnSpc>
                <a:spcPct val="11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kk-KZ" sz="3600" b="1" dirty="0">
                <a:solidFill>
                  <a:srgbClr val="0000FF"/>
                </a:solidFill>
              </a:rPr>
              <a:t>ЭС агрегаттары</a:t>
            </a:r>
            <a:endParaRPr lang="ru-RU" sz="3600" b="1" dirty="0">
              <a:solidFill>
                <a:srgbClr val="0000FF"/>
              </a:solidFill>
            </a:endParaRPr>
          </a:p>
          <a:p>
            <a:pPr marL="179388" indent="34290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3600" b="1" dirty="0">
                <a:solidFill>
                  <a:srgbClr val="FF0000"/>
                </a:solidFill>
              </a:rPr>
              <a:t>Т</a:t>
            </a:r>
            <a:r>
              <a:rPr lang="ru-RU" sz="3600" dirty="0">
                <a:solidFill>
                  <a:srgbClr val="FF0000"/>
                </a:solidFill>
              </a:rPr>
              <a:t>урбогенератор</a:t>
            </a:r>
            <a:r>
              <a:rPr lang="ru-RU" sz="3600" dirty="0"/>
              <a:t> – </a:t>
            </a:r>
            <a:r>
              <a:rPr lang="ru-RU" sz="3600" dirty="0" err="1"/>
              <a:t>алғашқы қозғалтқыш </a:t>
            </a:r>
            <a:r>
              <a:rPr lang="ru-RU" sz="3600" dirty="0" err="1" smtClean="0"/>
              <a:t>ретінде</a:t>
            </a:r>
            <a:r>
              <a:rPr lang="ru-RU" sz="3600" dirty="0" smtClean="0"/>
              <a:t> </a:t>
            </a:r>
            <a:r>
              <a:rPr lang="ru-RU" sz="3600" dirty="0" err="1"/>
              <a:t>бу</a:t>
            </a:r>
            <a:r>
              <a:rPr lang="ru-RU" sz="3600" dirty="0"/>
              <a:t> </a:t>
            </a:r>
            <a:r>
              <a:rPr lang="ru-RU" sz="3600" dirty="0" err="1"/>
              <a:t>немесе</a:t>
            </a:r>
            <a:r>
              <a:rPr lang="ru-RU" sz="3600" dirty="0"/>
              <a:t> газ </a:t>
            </a:r>
            <a:r>
              <a:rPr lang="ru-RU" sz="3600" dirty="0" err="1"/>
              <a:t>турбинасы</a:t>
            </a:r>
            <a:r>
              <a:rPr lang="ru-RU" sz="3600" dirty="0"/>
              <a:t> </a:t>
            </a:r>
            <a:r>
              <a:rPr lang="ru-RU" sz="3600" dirty="0" err="1"/>
              <a:t>қолданылады</a:t>
            </a:r>
            <a:r>
              <a:rPr lang="ru-RU" sz="3600" dirty="0"/>
              <a:t>.</a:t>
            </a:r>
          </a:p>
          <a:p>
            <a:pPr marL="179388" indent="342900">
              <a:lnSpc>
                <a:spcPct val="11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3600" b="1" dirty="0">
                <a:solidFill>
                  <a:srgbClr val="FF0000"/>
                </a:solidFill>
              </a:rPr>
              <a:t>Г</a:t>
            </a:r>
            <a:r>
              <a:rPr lang="ru-RU" sz="3600" dirty="0">
                <a:solidFill>
                  <a:srgbClr val="FF0000"/>
                </a:solidFill>
              </a:rPr>
              <a:t>идрогенератор</a:t>
            </a:r>
            <a:r>
              <a:rPr lang="ru-RU" sz="3600" dirty="0"/>
              <a:t> – </a:t>
            </a:r>
            <a:r>
              <a:rPr lang="ru-RU" sz="3600" dirty="0" err="1"/>
              <a:t>алғашқы қозғалтқышы </a:t>
            </a:r>
            <a:r>
              <a:rPr lang="ru-RU" sz="3600" dirty="0"/>
              <a:t>су </a:t>
            </a:r>
            <a:r>
              <a:rPr lang="ru-RU" sz="3600" dirty="0" err="1"/>
              <a:t>турбиналары</a:t>
            </a:r>
            <a:r>
              <a:rPr lang="ru-RU" sz="3600" dirty="0"/>
              <a:t>. </a:t>
            </a:r>
          </a:p>
          <a:p>
            <a:pPr marL="179388" indent="342900">
              <a:lnSpc>
                <a:spcPct val="11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3600" b="1" dirty="0" err="1">
                <a:solidFill>
                  <a:srgbClr val="FF0000"/>
                </a:solidFill>
              </a:rPr>
              <a:t>Э</a:t>
            </a:r>
            <a:r>
              <a:rPr lang="ru-RU" sz="3600" dirty="0" err="1">
                <a:solidFill>
                  <a:srgbClr val="FF0000"/>
                </a:solidFill>
              </a:rPr>
              <a:t>лектрлік</a:t>
            </a:r>
            <a:r>
              <a:rPr lang="ru-RU" sz="3600" dirty="0">
                <a:solidFill>
                  <a:srgbClr val="FF0000"/>
                </a:solidFill>
              </a:rPr>
              <a:t> генератор </a:t>
            </a:r>
            <a:r>
              <a:rPr lang="ru-RU" sz="3600" dirty="0"/>
              <a:t>– </a:t>
            </a:r>
            <a:r>
              <a:rPr lang="ru-RU" sz="3600" dirty="0" err="1"/>
              <a:t>айнымалы</a:t>
            </a:r>
            <a:r>
              <a:rPr lang="ru-RU" sz="3600" dirty="0"/>
              <a:t> </a:t>
            </a:r>
            <a:r>
              <a:rPr lang="ru-RU" sz="3600" dirty="0" err="1"/>
              <a:t>токтың синхронды</a:t>
            </a:r>
            <a:r>
              <a:rPr lang="ru-RU" sz="3600" dirty="0"/>
              <a:t> </a:t>
            </a:r>
            <a:r>
              <a:rPr lang="ru-RU" sz="3600" dirty="0" err="1"/>
              <a:t>электрлік</a:t>
            </a:r>
            <a:r>
              <a:rPr lang="ru-RU" sz="3600" dirty="0"/>
              <a:t> </a:t>
            </a:r>
            <a:r>
              <a:rPr lang="ru-RU" sz="3600" dirty="0" err="1"/>
              <a:t>машинасы</a:t>
            </a:r>
            <a:r>
              <a:rPr lang="ru-RU" sz="3600" dirty="0"/>
              <a:t>. </a:t>
            </a:r>
          </a:p>
          <a:p>
            <a:pPr marL="179388" indent="342900">
              <a:lnSpc>
                <a:spcPct val="110000"/>
              </a:lnSpc>
              <a:spcBef>
                <a:spcPct val="0"/>
              </a:spcBef>
              <a:buFont typeface="Wingdings 2" pitchFamily="18" charset="2"/>
              <a:buNone/>
            </a:pPr>
            <a:endParaRPr lang="ru-RU" dirty="0"/>
          </a:p>
        </p:txBody>
      </p:sp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1439863" y="228600"/>
            <a:ext cx="589520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ctr"/>
            <a:r>
              <a:rPr lang="ru-RU" sz="3600" b="1" dirty="0">
                <a:solidFill>
                  <a:srgbClr val="FF0000"/>
                </a:solidFill>
                <a:cs typeface="Times New Roman" pitchFamily="18" charset="0"/>
              </a:rPr>
              <a:t>2.1 ЭС </a:t>
            </a:r>
            <a:r>
              <a:rPr lang="ru-RU" sz="3600" b="1" dirty="0" err="1">
                <a:solidFill>
                  <a:srgbClr val="FF0000"/>
                </a:solidFill>
                <a:cs typeface="Times New Roman" pitchFamily="18" charset="0"/>
              </a:rPr>
              <a:t>Генераторлары</a:t>
            </a:r>
            <a:r>
              <a:rPr lang="ru-RU" sz="36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0650"/>
            <a:ext cx="9144000" cy="6661150"/>
          </a:xfrm>
        </p:spPr>
        <p:txBody>
          <a:bodyPr>
            <a:normAutofit lnSpcReduction="10000"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err="1">
                <a:solidFill>
                  <a:srgbClr val="FF0000"/>
                </a:solidFill>
              </a:rPr>
              <a:t>Турбогенераторлар</a:t>
            </a:r>
            <a:r>
              <a:rPr lang="ru-RU" sz="4000" dirty="0"/>
              <a:t> (ТГ)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Жылдам</a:t>
            </a:r>
            <a:r>
              <a:rPr lang="ru-RU" sz="3600" dirty="0"/>
              <a:t> </a:t>
            </a:r>
            <a:r>
              <a:rPr lang="ru-RU" sz="3600" dirty="0" err="1"/>
              <a:t>жүрісті, </a:t>
            </a:r>
            <a:r>
              <a:rPr lang="ru-RU" sz="3600" dirty="0"/>
              <a:t>ЖЭС</a:t>
            </a:r>
            <a:r>
              <a:rPr lang="en-US" sz="3600" dirty="0"/>
              <a:t>-</a:t>
            </a:r>
            <a:r>
              <a:rPr lang="kk-KZ" sz="3600" dirty="0"/>
              <a:t>да</a:t>
            </a:r>
            <a:r>
              <a:rPr lang="ru-RU" sz="3600" dirty="0"/>
              <a:t> </a:t>
            </a:r>
            <a:r>
              <a:rPr lang="en-US" sz="3600" dirty="0"/>
              <a:t> n=</a:t>
            </a:r>
            <a:r>
              <a:rPr lang="ru-RU" sz="3600" dirty="0"/>
              <a:t>3000 </a:t>
            </a:r>
            <a:r>
              <a:rPr lang="ru-RU" sz="3600" dirty="0" err="1"/>
              <a:t>айн</a:t>
            </a:r>
            <a:r>
              <a:rPr lang="ru-RU" sz="3600" dirty="0"/>
              <a:t>/мин,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/>
              <a:t>АЭС</a:t>
            </a:r>
            <a:r>
              <a:rPr lang="en-US" sz="3600" dirty="0"/>
              <a:t>-</a:t>
            </a:r>
            <a:r>
              <a:rPr lang="kk-KZ" sz="3600" dirty="0"/>
              <a:t>ның бу немесе газ </a:t>
            </a:r>
            <a:r>
              <a:rPr lang="kk-KZ" sz="3600" dirty="0" smtClean="0"/>
              <a:t>турбиналарын</a:t>
            </a:r>
            <a:r>
              <a:rPr lang="ru-RU" sz="3600" dirty="0" err="1" smtClean="0"/>
              <a:t>ы</a:t>
            </a:r>
            <a:r>
              <a:rPr lang="kk-KZ" sz="3600" dirty="0" smtClean="0"/>
              <a:t>ң </a:t>
            </a:r>
            <a:r>
              <a:rPr lang="kk-KZ" sz="3600" dirty="0"/>
              <a:t>айналу жиілігі </a:t>
            </a:r>
            <a:r>
              <a:rPr lang="en-US" sz="3600" dirty="0"/>
              <a:t>n= </a:t>
            </a:r>
            <a:r>
              <a:rPr lang="ru-RU" sz="3600" dirty="0"/>
              <a:t>1500 </a:t>
            </a:r>
            <a:r>
              <a:rPr lang="ru-RU" sz="3600" dirty="0" err="1"/>
              <a:t>және</a:t>
            </a:r>
            <a:r>
              <a:rPr lang="ru-RU" sz="3600" dirty="0"/>
              <a:t>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n= </a:t>
            </a:r>
            <a:r>
              <a:rPr lang="ru-RU" sz="3600" dirty="0"/>
              <a:t>3000 </a:t>
            </a:r>
            <a:r>
              <a:rPr lang="ru-RU" sz="3600" dirty="0" err="1"/>
              <a:t>айн</a:t>
            </a:r>
            <a:r>
              <a:rPr lang="ru-RU" sz="3600" dirty="0"/>
              <a:t>/мин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мұндағы</a:t>
            </a:r>
            <a:r>
              <a:rPr lang="ru-RU" sz="3600" dirty="0"/>
              <a:t> </a:t>
            </a:r>
            <a:r>
              <a:rPr lang="en-US" sz="3600" dirty="0"/>
              <a:t>n</a:t>
            </a:r>
            <a:r>
              <a:rPr lang="ru-RU" sz="3600" dirty="0"/>
              <a:t> – </a:t>
            </a:r>
            <a:r>
              <a:rPr lang="ru-RU" sz="3600" dirty="0" err="1"/>
              <a:t>айналу</a:t>
            </a:r>
            <a:r>
              <a:rPr lang="ru-RU" sz="3600" dirty="0"/>
              <a:t> </a:t>
            </a:r>
            <a:r>
              <a:rPr lang="ru-RU" sz="3600" dirty="0" err="1"/>
              <a:t>жиілігі</a:t>
            </a:r>
            <a:r>
              <a:rPr lang="ru-RU" sz="3600" dirty="0"/>
              <a:t>, </a:t>
            </a:r>
            <a:r>
              <a:rPr lang="ru-RU" sz="3600" dirty="0" err="1"/>
              <a:t>айн</a:t>
            </a:r>
            <a:r>
              <a:rPr lang="ru-RU" sz="3600" dirty="0"/>
              <a:t>/мин</a:t>
            </a:r>
          </a:p>
          <a:p>
            <a:pPr marL="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i="1" dirty="0"/>
              <a:t>       </a:t>
            </a:r>
            <a:r>
              <a:rPr lang="en-US" sz="3600" i="1" dirty="0"/>
              <a:t>f</a:t>
            </a:r>
            <a:r>
              <a:rPr lang="ru-RU" sz="3600" i="1" dirty="0"/>
              <a:t> – </a:t>
            </a:r>
            <a:r>
              <a:rPr lang="ru-RU" sz="3600" i="1" dirty="0" err="1"/>
              <a:t>торап</a:t>
            </a:r>
            <a:r>
              <a:rPr lang="ru-RU" sz="3600" i="1" dirty="0"/>
              <a:t> </a:t>
            </a:r>
            <a:r>
              <a:rPr lang="ru-RU" sz="3600" i="1" dirty="0" err="1"/>
              <a:t>тогының жиілігі</a:t>
            </a:r>
            <a:r>
              <a:rPr lang="ru-RU" sz="3600" dirty="0"/>
              <a:t>, Гц</a:t>
            </a:r>
          </a:p>
          <a:p>
            <a:pPr marL="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i="1" dirty="0"/>
              <a:t>      </a:t>
            </a:r>
            <a:r>
              <a:rPr lang="en-US" sz="3600" i="1" dirty="0"/>
              <a:t>p</a:t>
            </a:r>
            <a:r>
              <a:rPr lang="ru-RU" sz="3600" i="1" dirty="0"/>
              <a:t> – машина пар </a:t>
            </a:r>
            <a:r>
              <a:rPr lang="ru-RU" sz="3600" i="1" dirty="0" err="1"/>
              <a:t>полюстерінің жұбы</a:t>
            </a:r>
            <a:endParaRPr lang="ru-RU" sz="3600" dirty="0"/>
          </a:p>
          <a:p>
            <a:pPr marL="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/>
              <a:t> </a:t>
            </a:r>
            <a:r>
              <a:rPr lang="ru-RU" sz="3600" dirty="0" err="1"/>
              <a:t>Роторлары</a:t>
            </a:r>
            <a:r>
              <a:rPr lang="ru-RU" sz="3600" dirty="0"/>
              <a:t> </a:t>
            </a:r>
            <a:r>
              <a:rPr lang="ru-RU" sz="3600" dirty="0" err="1"/>
              <a:t>жоғары жылулық немесе</a:t>
            </a:r>
            <a:r>
              <a:rPr lang="ru-RU" sz="3600" dirty="0"/>
              <a:t> </a:t>
            </a:r>
            <a:r>
              <a:rPr lang="ru-RU" sz="3600" dirty="0" err="1"/>
              <a:t>механикалық жүктемеде жұмыс жасайды</a:t>
            </a: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6000" dirty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3124200" y="3200400"/>
          <a:ext cx="2970213" cy="898525"/>
        </p:xfrm>
        <a:graphic>
          <a:graphicData uri="http://schemas.openxmlformats.org/presentationml/2006/ole">
            <p:oleObj spid="_x0000_s6145" name="Формула" r:id="rId3" imgW="7110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152400"/>
            <a:ext cx="1600200" cy="6324600"/>
          </a:xfrm>
        </p:spPr>
        <p:txBody>
          <a:bodyPr vert="vert270">
            <a:no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err="1">
                <a:solidFill>
                  <a:srgbClr val="FF0000"/>
                </a:solidFill>
              </a:rPr>
              <a:t>Турбогенератордың </a:t>
            </a:r>
            <a:r>
              <a:rPr lang="ru-RU" sz="4800" b="1" dirty="0">
                <a:solidFill>
                  <a:srgbClr val="FF0000"/>
                </a:solidFill>
              </a:rPr>
              <a:t>статоры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57400" y="228600"/>
            <a:ext cx="6858000" cy="6432550"/>
          </a:xfrm>
        </p:spPr>
        <p:txBody>
          <a:bodyPr>
            <a:normAutofit fontScale="92500" lnSpcReduction="20000"/>
          </a:bodyPr>
          <a:lstStyle/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/>
              <a:t>Корпус </a:t>
            </a:r>
            <a:r>
              <a:rPr lang="ru-RU" sz="4000" dirty="0" err="1"/>
              <a:t>және өзекше</a:t>
            </a:r>
            <a:r>
              <a:rPr lang="ru-RU" sz="4000" dirty="0"/>
              <a:t>.</a:t>
            </a:r>
          </a:p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Үлкен жылулық және механикалық жүктемеде жұмыс жасайды</a:t>
            </a:r>
            <a:r>
              <a:rPr lang="ru-RU" sz="4000" dirty="0"/>
              <a:t>. </a:t>
            </a:r>
          </a:p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Өзекше қалыңдығы </a:t>
            </a:r>
            <a:r>
              <a:rPr lang="ru-RU" sz="4000" dirty="0"/>
              <a:t>0,5мм </a:t>
            </a:r>
            <a:r>
              <a:rPr lang="ru-RU" sz="4000" dirty="0" err="1"/>
              <a:t>электротехникалық болат</a:t>
            </a:r>
            <a:r>
              <a:rPr lang="ru-RU" sz="4000" dirty="0"/>
              <a:t> </a:t>
            </a:r>
            <a:r>
              <a:rPr lang="ru-RU" sz="4000" dirty="0" err="1"/>
              <a:t>парақшалардан жиналады</a:t>
            </a:r>
            <a:r>
              <a:rPr lang="ru-RU" sz="4000" dirty="0"/>
              <a:t>. </a:t>
            </a:r>
          </a:p>
          <a:p>
            <a:pPr marL="180000" indent="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Парақшалар аралығында желдеткіш</a:t>
            </a:r>
            <a:r>
              <a:rPr lang="ru-RU" sz="4000" dirty="0"/>
              <a:t> </a:t>
            </a:r>
            <a:r>
              <a:rPr lang="ru-RU" sz="4000" dirty="0" err="1"/>
              <a:t>каналдар</a:t>
            </a:r>
            <a:r>
              <a:rPr lang="ru-RU" sz="4000" dirty="0"/>
              <a:t> </a:t>
            </a:r>
            <a:r>
              <a:rPr lang="ru-RU" sz="4000" dirty="0" err="1"/>
              <a:t>орналасқан.</a:t>
            </a:r>
            <a:r>
              <a:rPr lang="ru-RU" sz="4000" dirty="0"/>
              <a:t> </a:t>
            </a:r>
          </a:p>
          <a:p>
            <a:pPr marL="180000" indent="342900" algn="just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Өзекше паздарына</a:t>
            </a:r>
            <a:r>
              <a:rPr lang="ru-RU" sz="4000" dirty="0"/>
              <a:t> </a:t>
            </a:r>
            <a:r>
              <a:rPr lang="ru-RU" sz="4000" dirty="0" err="1"/>
              <a:t>үш фазалы</a:t>
            </a:r>
            <a:r>
              <a:rPr lang="ru-RU" sz="4000" dirty="0"/>
              <a:t>, </a:t>
            </a:r>
            <a:r>
              <a:rPr lang="ru-RU" sz="4000" dirty="0" err="1"/>
              <a:t>екі</a:t>
            </a:r>
            <a:r>
              <a:rPr lang="ru-RU" sz="4000" dirty="0"/>
              <a:t> </a:t>
            </a:r>
            <a:r>
              <a:rPr lang="ru-RU" sz="4000" dirty="0" err="1"/>
              <a:t>қабатты орамалар</a:t>
            </a:r>
            <a:r>
              <a:rPr lang="ru-RU" sz="4000" dirty="0"/>
              <a:t> </a:t>
            </a:r>
            <a:r>
              <a:rPr lang="ru-RU" sz="4000" dirty="0" err="1"/>
              <a:t>жатқызылады.</a:t>
            </a:r>
            <a:r>
              <a:rPr lang="ru-RU" sz="4000" dirty="0"/>
              <a:t> </a:t>
            </a:r>
          </a:p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0"/>
            <a:ext cx="1371600" cy="6858000"/>
          </a:xfrm>
        </p:spPr>
        <p:txBody>
          <a:bodyPr vert="vert27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</a:rPr>
              <a:t>Турбогенератор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</a:rPr>
              <a:t>роторы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28800" y="152400"/>
            <a:ext cx="7010400" cy="6705600"/>
          </a:xfrm>
        </p:spPr>
        <p:txBody>
          <a:bodyPr>
            <a:normAutofit fontScale="85000" lnSpcReduction="20000"/>
          </a:bodyPr>
          <a:lstStyle/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Арнайы</a:t>
            </a:r>
            <a:r>
              <a:rPr lang="ru-RU" sz="4000" dirty="0"/>
              <a:t> </a:t>
            </a:r>
            <a:r>
              <a:rPr lang="ru-RU" sz="4000" dirty="0" err="1"/>
              <a:t>шыңдалған тұтас болаттан</a:t>
            </a:r>
            <a:r>
              <a:rPr lang="ru-RU" sz="4000" dirty="0"/>
              <a:t> </a:t>
            </a:r>
            <a:r>
              <a:rPr lang="ru-RU" sz="4000" dirty="0" err="1"/>
              <a:t>құйылған білігі</a:t>
            </a:r>
            <a:r>
              <a:rPr lang="ru-RU" sz="4000" dirty="0"/>
              <a:t> </a:t>
            </a:r>
            <a:r>
              <a:rPr lang="ru-RU" sz="4000" dirty="0" err="1"/>
              <a:t>көлденең орналасады</a:t>
            </a:r>
            <a:r>
              <a:rPr lang="ru-RU" sz="4000" dirty="0"/>
              <a:t>. </a:t>
            </a:r>
          </a:p>
          <a:p>
            <a:pPr marL="0" indent="4572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Жылдам</a:t>
            </a:r>
            <a:r>
              <a:rPr lang="ru-RU" sz="4000" dirty="0"/>
              <a:t> </a:t>
            </a:r>
            <a:r>
              <a:rPr lang="ru-RU" sz="4000" dirty="0" err="1"/>
              <a:t>жүрісті </a:t>
            </a:r>
            <a:r>
              <a:rPr lang="ru-RU" sz="4000" dirty="0"/>
              <a:t>машина </a:t>
            </a:r>
            <a:r>
              <a:rPr lang="ru-RU" sz="4000" dirty="0" err="1"/>
              <a:t>білігінің диаметрі</a:t>
            </a:r>
            <a:r>
              <a:rPr lang="ru-RU" sz="4000" dirty="0"/>
              <a:t> (1,1-1,2) м</a:t>
            </a:r>
            <a:r>
              <a:rPr lang="kk-KZ" sz="4000" dirty="0"/>
              <a:t>. </a:t>
            </a:r>
            <a:r>
              <a:rPr lang="ru-RU" sz="4000" dirty="0"/>
              <a:t>Вал быстроходной машины имеет диаметр (1,1-1,2) м. </a:t>
            </a:r>
            <a:r>
              <a:rPr lang="ru-RU" sz="4000" b="1" dirty="0" err="1">
                <a:solidFill>
                  <a:srgbClr val="FF0000"/>
                </a:solidFill>
              </a:rPr>
              <a:t>Айқындалмаған полюсті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dirty="0"/>
              <a:t>роторы </a:t>
            </a:r>
            <a:r>
              <a:rPr lang="ru-RU" sz="4000" dirty="0" err="1"/>
              <a:t>күбінің </a:t>
            </a:r>
            <a:r>
              <a:rPr lang="ru-RU" sz="4000" dirty="0"/>
              <a:t>(бочка) </a:t>
            </a:r>
            <a:r>
              <a:rPr lang="ru-RU" sz="4000" dirty="0" err="1"/>
              <a:t>ұзындығы </a:t>
            </a:r>
            <a:r>
              <a:rPr lang="ru-RU" sz="4000" dirty="0"/>
              <a:t>(6-6,5)м</a:t>
            </a:r>
          </a:p>
          <a:p>
            <a:pPr marL="0" indent="4572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Ротордың </a:t>
            </a:r>
            <a:r>
              <a:rPr lang="ru-RU" sz="4000" dirty="0"/>
              <a:t>актив </a:t>
            </a:r>
            <a:r>
              <a:rPr lang="ru-RU" sz="4000" dirty="0" err="1"/>
              <a:t>бөлігі ішіне</a:t>
            </a:r>
            <a:r>
              <a:rPr lang="ru-RU" sz="4000" dirty="0"/>
              <a:t> </a:t>
            </a:r>
            <a:r>
              <a:rPr lang="ru-RU" sz="4000" dirty="0" err="1"/>
              <a:t>қоздыру орамасы</a:t>
            </a:r>
            <a:r>
              <a:rPr lang="ru-RU" sz="4000" dirty="0"/>
              <a:t> </a:t>
            </a:r>
            <a:r>
              <a:rPr lang="ru-RU" sz="4000" dirty="0" err="1"/>
              <a:t>орналастырылады</a:t>
            </a:r>
            <a:r>
              <a:rPr lang="ru-RU" sz="4000" dirty="0"/>
              <a:t> (</a:t>
            </a:r>
            <a:r>
              <a:rPr lang="ru-RU" sz="4000" dirty="0">
                <a:solidFill>
                  <a:srgbClr val="0000FF"/>
                </a:solidFill>
              </a:rPr>
              <a:t>ҚО</a:t>
            </a:r>
            <a:r>
              <a:rPr lang="ru-RU" sz="4000" dirty="0"/>
              <a:t>). </a:t>
            </a:r>
          </a:p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Тыныштандырушы</a:t>
            </a:r>
            <a:r>
              <a:rPr lang="ru-RU" sz="4000" dirty="0"/>
              <a:t> </a:t>
            </a:r>
            <a:r>
              <a:rPr lang="ru-RU" sz="4000" dirty="0" err="1"/>
              <a:t>рөлін </a:t>
            </a:r>
            <a:r>
              <a:rPr lang="ru-RU" sz="4000" dirty="0"/>
              <a:t>ротор </a:t>
            </a:r>
            <a:r>
              <a:rPr lang="ru-RU" sz="4000" dirty="0" err="1"/>
              <a:t>күбі </a:t>
            </a:r>
            <a:r>
              <a:rPr lang="ru-RU" sz="4000" dirty="0"/>
              <a:t>мен </a:t>
            </a:r>
            <a:r>
              <a:rPr lang="ru-RU" sz="4000" dirty="0">
                <a:solidFill>
                  <a:srgbClr val="0000FF"/>
                </a:solidFill>
              </a:rPr>
              <a:t>ҚО </a:t>
            </a:r>
            <a:r>
              <a:rPr lang="ru-RU" sz="4000" dirty="0" err="1"/>
              <a:t>жауып</a:t>
            </a:r>
            <a:r>
              <a:rPr lang="ru-RU" sz="4000" dirty="0"/>
              <a:t> </a:t>
            </a:r>
            <a:r>
              <a:rPr lang="ru-RU" sz="4000" dirty="0" err="1"/>
              <a:t>тұратын </a:t>
            </a:r>
            <a:r>
              <a:rPr lang="ru-RU" sz="4000" dirty="0"/>
              <a:t>металл клинья </a:t>
            </a:r>
            <a:r>
              <a:rPr lang="ru-RU" sz="4000" dirty="0" err="1"/>
              <a:t>атқарады</a:t>
            </a:r>
            <a:endParaRPr lang="ru-RU" sz="4000" b="1" dirty="0">
              <a:solidFill>
                <a:srgbClr val="0000FF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4400" b="1" dirty="0" err="1">
                <a:solidFill>
                  <a:srgbClr val="FF0000"/>
                </a:solidFill>
              </a:rPr>
              <a:t>Гидротурбиналар</a:t>
            </a:r>
            <a:endParaRPr lang="ru-RU" sz="4400" dirty="0">
              <a:solidFill>
                <a:srgbClr val="FF0000"/>
              </a:solidFill>
            </a:endParaRP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4400" dirty="0">
              <a:solidFill>
                <a:srgbClr val="FF0000"/>
              </a:solidFill>
            </a:endParaRPr>
          </a:p>
          <a:p>
            <a:pPr marL="179388" indent="342900">
              <a:spcBef>
                <a:spcPct val="0"/>
              </a:spcBef>
              <a:buNone/>
            </a:pPr>
            <a:r>
              <a:rPr lang="ru-RU" sz="3900" dirty="0" err="1"/>
              <a:t>Айналу</a:t>
            </a:r>
            <a:r>
              <a:rPr lang="ru-RU" sz="3900" dirty="0"/>
              <a:t> </a:t>
            </a:r>
            <a:r>
              <a:rPr lang="ru-RU" sz="3900" dirty="0" err="1"/>
              <a:t>жиілігі</a:t>
            </a:r>
            <a:r>
              <a:rPr lang="ru-RU" sz="3900" dirty="0"/>
              <a:t> </a:t>
            </a:r>
            <a:r>
              <a:rPr lang="en-US" sz="3900" dirty="0"/>
              <a:t>n=(</a:t>
            </a:r>
            <a:r>
              <a:rPr lang="ru-RU" sz="3900" dirty="0"/>
              <a:t>60-600</a:t>
            </a:r>
            <a:r>
              <a:rPr lang="en-US" sz="3900" dirty="0"/>
              <a:t>)</a:t>
            </a:r>
            <a:r>
              <a:rPr lang="ru-RU" sz="3900" dirty="0"/>
              <a:t> </a:t>
            </a:r>
            <a:r>
              <a:rPr lang="ru-RU" sz="3900" dirty="0" err="1"/>
              <a:t>айн</a:t>
            </a:r>
            <a:r>
              <a:rPr lang="ru-RU" sz="3900" dirty="0"/>
              <a:t>/мин, </a:t>
            </a:r>
            <a:r>
              <a:rPr lang="ru-RU" sz="3900" dirty="0" err="1"/>
              <a:t>баяу</a:t>
            </a:r>
            <a:r>
              <a:rPr lang="ru-RU" sz="3900" dirty="0"/>
              <a:t> </a:t>
            </a:r>
            <a:r>
              <a:rPr lang="ru-RU" sz="3900" dirty="0" err="1"/>
              <a:t>жүрісті машиналардың полюстер</a:t>
            </a:r>
            <a:r>
              <a:rPr lang="ru-RU" sz="3900" dirty="0"/>
              <a:t> </a:t>
            </a:r>
            <a:r>
              <a:rPr lang="ru-RU" sz="3900" dirty="0" err="1"/>
              <a:t>жұбының </a:t>
            </a:r>
            <a:r>
              <a:rPr lang="ru-RU" sz="3900" dirty="0"/>
              <a:t>саны </a:t>
            </a:r>
            <a:r>
              <a:rPr lang="ru-RU" sz="3900" dirty="0" err="1"/>
              <a:t>көбірек</a:t>
            </a:r>
            <a:r>
              <a:rPr lang="ru-RU" sz="3900" dirty="0"/>
              <a:t>, </a:t>
            </a:r>
            <a:r>
              <a:rPr lang="ru-RU" sz="3900" dirty="0" err="1"/>
              <a:t>мөлшері </a:t>
            </a:r>
            <a:r>
              <a:rPr lang="ru-RU" sz="3900" dirty="0"/>
              <a:t>мен </a:t>
            </a:r>
            <a:r>
              <a:rPr lang="ru-RU" sz="3900" dirty="0" err="1"/>
              <a:t>өлшемі үлкен болады</a:t>
            </a:r>
            <a:r>
              <a:rPr lang="ru-RU" sz="3900" dirty="0"/>
              <a:t>. </a:t>
            </a: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dirty="0"/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dirty="0"/>
          </a:p>
          <a:p>
            <a:pPr marL="179388" indent="342900">
              <a:spcBef>
                <a:spcPct val="0"/>
              </a:spcBef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152400"/>
            <a:ext cx="1600200" cy="6324600"/>
          </a:xfrm>
        </p:spPr>
        <p:txBody>
          <a:bodyPr vert="vert27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 err="1">
                <a:solidFill>
                  <a:srgbClr val="FF0000"/>
                </a:solidFill>
              </a:rPr>
              <a:t>Гидрогенератордың </a:t>
            </a:r>
            <a:r>
              <a:rPr lang="ru-RU" sz="4800" b="1" dirty="0">
                <a:solidFill>
                  <a:srgbClr val="FF0000"/>
                </a:solidFill>
              </a:rPr>
              <a:t>статоры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47800" y="228600"/>
            <a:ext cx="7467600" cy="6432550"/>
          </a:xfrm>
        </p:spPr>
        <p:txBody>
          <a:bodyPr>
            <a:normAutofit/>
          </a:bodyPr>
          <a:lstStyle/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Статорлар</a:t>
            </a:r>
            <a:r>
              <a:rPr lang="ru-RU" sz="4000" dirty="0"/>
              <a:t> </a:t>
            </a:r>
            <a:r>
              <a:rPr lang="ru-RU" sz="4000" dirty="0" err="1"/>
              <a:t>диаметрі</a:t>
            </a:r>
            <a:r>
              <a:rPr lang="ru-RU" sz="4000" dirty="0"/>
              <a:t>(20-22) м.</a:t>
            </a:r>
          </a:p>
          <a:p>
            <a:pPr marL="0" indent="4572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Құрылымы жағынан </a:t>
            </a:r>
            <a:r>
              <a:rPr lang="ru-RU" sz="4000" dirty="0"/>
              <a:t>ТГ</a:t>
            </a:r>
            <a:r>
              <a:rPr lang="en-US" sz="4000" dirty="0"/>
              <a:t>-</a:t>
            </a:r>
            <a:r>
              <a:rPr lang="kk-KZ" sz="4000" dirty="0"/>
              <a:t>ға ұқсас, бірақ корпусы ажыранбалы. </a:t>
            </a:r>
            <a:endParaRPr lang="ru-RU" sz="4000" dirty="0"/>
          </a:p>
          <a:p>
            <a:pPr marL="0" indent="4572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Шеңберді бойлай</a:t>
            </a:r>
            <a:r>
              <a:rPr lang="ru-RU" sz="4000" dirty="0"/>
              <a:t> </a:t>
            </a:r>
            <a:r>
              <a:rPr lang="en-US" sz="4000" dirty="0"/>
              <a:t>6</a:t>
            </a:r>
            <a:r>
              <a:rPr lang="kk-KZ" sz="4000" dirty="0"/>
              <a:t> бөлікке бөлінеді, ол өз кезегінде оның жеңіл тасымалдануын қамтамасыз етеді.  </a:t>
            </a:r>
            <a:endParaRPr lang="ru-RU" sz="4000" dirty="0"/>
          </a:p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0"/>
            <a:ext cx="1371600" cy="6858000"/>
          </a:xfrm>
        </p:spPr>
        <p:txBody>
          <a:bodyPr vert="vert270">
            <a:no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>
                <a:solidFill>
                  <a:srgbClr val="FF0000"/>
                </a:solidFill>
              </a:rPr>
              <a:t> Гидрогенератор </a:t>
            </a:r>
            <a:r>
              <a:rPr lang="ru-RU" sz="4800" b="1" dirty="0" err="1">
                <a:solidFill>
                  <a:srgbClr val="FF0000"/>
                </a:solidFill>
              </a:rPr>
              <a:t>роторлары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28800" y="152400"/>
            <a:ext cx="7315200" cy="6705600"/>
          </a:xfrm>
        </p:spPr>
        <p:txBody>
          <a:bodyPr>
            <a:normAutofit lnSpcReduction="10000"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Білігі</a:t>
            </a:r>
            <a:r>
              <a:rPr lang="ru-RU" sz="4000" dirty="0"/>
              <a:t> </a:t>
            </a:r>
            <a:r>
              <a:rPr lang="ru-RU" sz="4000" dirty="0" err="1"/>
              <a:t>тік</a:t>
            </a:r>
            <a:r>
              <a:rPr lang="ru-RU" sz="4000" dirty="0"/>
              <a:t> </a:t>
            </a:r>
            <a:r>
              <a:rPr lang="ru-RU" sz="4000" dirty="0" err="1"/>
              <a:t>орналасады</a:t>
            </a:r>
            <a:r>
              <a:rPr lang="ru-RU" sz="4000" dirty="0"/>
              <a:t>.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Роторларының диаметрі</a:t>
            </a:r>
            <a:r>
              <a:rPr lang="ru-RU" sz="4000" dirty="0"/>
              <a:t> (14-16) м, </a:t>
            </a:r>
            <a:r>
              <a:rPr lang="ru-RU" sz="4000" dirty="0" err="1">
                <a:solidFill>
                  <a:srgbClr val="FF0000"/>
                </a:solidFill>
              </a:rPr>
              <a:t>айқындалған</a:t>
            </a:r>
            <a:r>
              <a:rPr lang="ru-RU" sz="4000" dirty="0" err="1"/>
              <a:t> полюсті</a:t>
            </a:r>
            <a:endParaRPr lang="ru-RU" sz="40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err="1">
                <a:solidFill>
                  <a:srgbClr val="0000FF"/>
                </a:solidFill>
              </a:rPr>
              <a:t>Полюстерін</a:t>
            </a:r>
            <a:r>
              <a:rPr lang="ru-RU" sz="4000" b="1" dirty="0">
                <a:solidFill>
                  <a:srgbClr val="0000FF"/>
                </a:solidFill>
              </a:rPr>
              <a:t> </a:t>
            </a:r>
            <a:r>
              <a:rPr lang="ru-RU" sz="4000" dirty="0" err="1"/>
              <a:t>роторда</a:t>
            </a:r>
            <a:r>
              <a:rPr lang="ru-RU" sz="4000" dirty="0"/>
              <a:t> </a:t>
            </a:r>
            <a:r>
              <a:rPr lang="ru-RU" sz="4000" dirty="0" err="1"/>
              <a:t>орналастырады</a:t>
            </a:r>
            <a:r>
              <a:rPr lang="ru-RU" sz="4000" dirty="0"/>
              <a:t>, </a:t>
            </a:r>
            <a:r>
              <a:rPr lang="ru-RU" sz="4000" dirty="0">
                <a:solidFill>
                  <a:srgbClr val="0000FF"/>
                </a:solidFill>
              </a:rPr>
              <a:t>ҚО</a:t>
            </a:r>
            <a:r>
              <a:rPr lang="kk-KZ" sz="4000" dirty="0">
                <a:solidFill>
                  <a:srgbClr val="0000FF"/>
                </a:solidFill>
              </a:rPr>
              <a:t> </a:t>
            </a:r>
            <a:r>
              <a:rPr lang="kk-KZ" sz="4000" dirty="0"/>
              <a:t>мен </a:t>
            </a:r>
            <a:r>
              <a:rPr lang="kk-KZ" sz="4000" dirty="0">
                <a:solidFill>
                  <a:srgbClr val="0000FF"/>
                </a:solidFill>
              </a:rPr>
              <a:t>ДО </a:t>
            </a:r>
            <a:r>
              <a:rPr lang="kk-KZ" sz="4000" dirty="0"/>
              <a:t> (демпферлік орамалар) да сонда бекітіледі. </a:t>
            </a:r>
            <a:r>
              <a:rPr lang="kk-KZ" sz="4000" dirty="0">
                <a:solidFill>
                  <a:srgbClr val="0000FF"/>
                </a:solidFill>
              </a:rPr>
              <a:t>ДО</a:t>
            </a:r>
            <a:r>
              <a:rPr lang="kk-KZ" sz="4000" dirty="0"/>
              <a:t> жүктеменің өзгеруімен байланысты ауытқулар кезінде роторда пайда болатын тербелістерді бәсеңдетуші қызметін атқарады. </a:t>
            </a:r>
            <a:endParaRPr lang="ru-RU" sz="40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>
            <a:normAutofit/>
          </a:bodyPr>
          <a:lstStyle/>
          <a:p>
            <a:pPr marL="180000" indent="34290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>
                <a:solidFill>
                  <a:srgbClr val="FF0000"/>
                </a:solidFill>
              </a:rPr>
              <a:t>2.2 СИНХРОНДЫ ГЕНЕРАТОРЛАРДЫҢ НОМИНАЛДЫ ПАРАМЕТРЛЕРІ</a:t>
            </a:r>
          </a:p>
          <a:p>
            <a:pPr marL="180000" indent="34290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chemeClr val="tx1"/>
                </a:solidFill>
              </a:rPr>
              <a:t>1) </a:t>
            </a:r>
            <a:r>
              <a:rPr lang="ru-RU" sz="3600" dirty="0" err="1">
                <a:solidFill>
                  <a:schemeClr val="tx1"/>
                </a:solidFill>
              </a:rPr>
              <a:t>Генератордың </a:t>
            </a:r>
            <a:r>
              <a:rPr lang="ru-RU" sz="3600" b="1" dirty="0" err="1">
                <a:solidFill>
                  <a:srgbClr val="0000FF"/>
                </a:solidFill>
              </a:rPr>
              <a:t>номиналды</a:t>
            </a:r>
            <a:r>
              <a:rPr lang="ru-RU" sz="3600" b="1" dirty="0">
                <a:solidFill>
                  <a:srgbClr val="0000FF"/>
                </a:solidFill>
              </a:rPr>
              <a:t> </a:t>
            </a:r>
            <a:r>
              <a:rPr lang="ru-RU" sz="3600" b="1" dirty="0" err="1">
                <a:solidFill>
                  <a:srgbClr val="0000FF"/>
                </a:solidFill>
              </a:rPr>
              <a:t>кернеуі</a:t>
            </a:r>
            <a:r>
              <a:rPr lang="ru-RU" sz="3600" b="1" dirty="0">
                <a:solidFill>
                  <a:srgbClr val="0000FF"/>
                </a:solidFill>
              </a:rPr>
              <a:t> </a:t>
            </a:r>
            <a:r>
              <a:rPr lang="ru-RU" sz="3600" dirty="0"/>
              <a:t>- </a:t>
            </a:r>
            <a:r>
              <a:rPr lang="en-US" sz="3600" b="1" dirty="0">
                <a:solidFill>
                  <a:srgbClr val="0000FF"/>
                </a:solidFill>
              </a:rPr>
              <a:t>U</a:t>
            </a:r>
            <a:r>
              <a:rPr lang="ru-RU" sz="3600" b="1" dirty="0">
                <a:solidFill>
                  <a:srgbClr val="0000FF"/>
                </a:solidFill>
              </a:rPr>
              <a:t>ном</a:t>
            </a:r>
            <a:r>
              <a:rPr lang="ru-RU" sz="3600" dirty="0"/>
              <a:t>, кВ </a:t>
            </a:r>
            <a:r>
              <a:rPr lang="ru-RU" sz="3600" dirty="0" err="1"/>
              <a:t>номиналды</a:t>
            </a:r>
            <a:r>
              <a:rPr lang="ru-RU" sz="3600" dirty="0"/>
              <a:t> режим </a:t>
            </a:r>
            <a:r>
              <a:rPr lang="ru-RU" sz="3600" dirty="0" err="1"/>
              <a:t>кезіндегі</a:t>
            </a:r>
            <a:r>
              <a:rPr lang="ru-RU" sz="3600" dirty="0"/>
              <a:t> статор </a:t>
            </a:r>
            <a:r>
              <a:rPr lang="ru-RU" sz="3600" dirty="0" err="1"/>
              <a:t>орамаларының сызықты кернеуі</a:t>
            </a:r>
            <a:r>
              <a:rPr lang="ru-RU" sz="3600" dirty="0"/>
              <a:t>. 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chemeClr val="tx1"/>
                </a:solidFill>
              </a:rPr>
              <a:t>2) </a:t>
            </a:r>
            <a:r>
              <a:rPr lang="ru-RU" sz="3600" b="1" dirty="0" err="1">
                <a:solidFill>
                  <a:srgbClr val="0000FF"/>
                </a:solidFill>
              </a:rPr>
              <a:t>Статордың номиналды</a:t>
            </a:r>
            <a:r>
              <a:rPr lang="ru-RU" sz="3600" b="1" dirty="0">
                <a:solidFill>
                  <a:srgbClr val="0000FF"/>
                </a:solidFill>
              </a:rPr>
              <a:t> </a:t>
            </a:r>
            <a:r>
              <a:rPr lang="ru-RU" sz="3600" b="1" dirty="0" err="1">
                <a:solidFill>
                  <a:srgbClr val="0000FF"/>
                </a:solidFill>
              </a:rPr>
              <a:t>тогы</a:t>
            </a:r>
            <a:r>
              <a:rPr lang="ru-RU" sz="3600" b="1" dirty="0">
                <a:solidFill>
                  <a:srgbClr val="0000FF"/>
                </a:solidFill>
              </a:rPr>
              <a:t> </a:t>
            </a:r>
            <a:r>
              <a:rPr lang="en-US" sz="3600" b="1" dirty="0">
                <a:solidFill>
                  <a:srgbClr val="0000FF"/>
                </a:solidFill>
              </a:rPr>
              <a:t>-</a:t>
            </a:r>
            <a:r>
              <a:rPr lang="ru-RU" sz="3600" b="1" dirty="0" err="1">
                <a:solidFill>
                  <a:srgbClr val="0000FF"/>
                </a:solidFill>
              </a:rPr>
              <a:t>оминальный</a:t>
            </a:r>
            <a:r>
              <a:rPr lang="ru-RU" sz="3600" b="1" dirty="0">
                <a:solidFill>
                  <a:srgbClr val="0000FF"/>
                </a:solidFill>
              </a:rPr>
              <a:t> ток статора </a:t>
            </a:r>
            <a:r>
              <a:rPr lang="ru-RU" sz="3600" dirty="0"/>
              <a:t>– </a:t>
            </a:r>
            <a:r>
              <a:rPr lang="en-US" sz="3600" b="1" dirty="0">
                <a:solidFill>
                  <a:srgbClr val="0000FF"/>
                </a:solidFill>
              </a:rPr>
              <a:t>I</a:t>
            </a:r>
            <a:r>
              <a:rPr lang="ru-RU" sz="3600" b="1" dirty="0">
                <a:solidFill>
                  <a:srgbClr val="0000FF"/>
                </a:solidFill>
              </a:rPr>
              <a:t>ном, А </a:t>
            </a:r>
            <a:r>
              <a:rPr lang="en-US" sz="3600" b="1" dirty="0">
                <a:solidFill>
                  <a:srgbClr val="0000FF"/>
                </a:solidFill>
              </a:rPr>
              <a:t> </a:t>
            </a:r>
            <a:r>
              <a:rPr lang="ru-RU" sz="3600" dirty="0" err="1"/>
              <a:t>ұзақ уақыт қалыпты жұмыс жасауына</a:t>
            </a:r>
            <a:r>
              <a:rPr lang="ru-RU" sz="3600" dirty="0"/>
              <a:t> </a:t>
            </a:r>
            <a:r>
              <a:rPr lang="ru-RU" sz="3600" dirty="0" err="1"/>
              <a:t>рұқсат етілетін</a:t>
            </a:r>
            <a:r>
              <a:rPr lang="ru-RU" sz="3600" dirty="0"/>
              <a:t> ток </a:t>
            </a:r>
            <a:r>
              <a:rPr lang="ru-RU" sz="3600" dirty="0" err="1"/>
              <a:t>мәні</a:t>
            </a: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Салқындатудың номиналды</a:t>
            </a:r>
            <a:r>
              <a:rPr lang="ru-RU" sz="3600" dirty="0"/>
              <a:t> </a:t>
            </a:r>
            <a:r>
              <a:rPr lang="ru-RU" sz="3600" dirty="0" err="1"/>
              <a:t>параметрлері</a:t>
            </a:r>
            <a:r>
              <a:rPr lang="ru-RU" sz="3600" dirty="0"/>
              <a:t> </a:t>
            </a:r>
            <a:r>
              <a:rPr lang="ru-RU" sz="3600" dirty="0" err="1"/>
              <a:t>және қуат </a:t>
            </a:r>
            <a:r>
              <a:rPr lang="ru-RU" sz="3600" dirty="0"/>
              <a:t>пен </a:t>
            </a:r>
            <a:r>
              <a:rPr lang="ru-RU" sz="3600" dirty="0" err="1"/>
              <a:t>кернеудің номиналды</a:t>
            </a:r>
            <a:r>
              <a:rPr lang="ru-RU" sz="3600" dirty="0"/>
              <a:t> </a:t>
            </a:r>
            <a:r>
              <a:rPr lang="ru-RU" sz="3600" dirty="0" err="1"/>
              <a:t>мәндері кезіндегі</a:t>
            </a:r>
            <a:r>
              <a:rPr lang="ru-RU" sz="3600" dirty="0"/>
              <a:t> </a:t>
            </a:r>
            <a:r>
              <a:rPr lang="ru-RU" sz="3600" dirty="0" err="1"/>
              <a:t>номиналды</a:t>
            </a:r>
            <a:r>
              <a:rPr lang="ru-RU" sz="3600" dirty="0"/>
              <a:t> ток </a:t>
            </a:r>
            <a:r>
              <a:rPr lang="ru-RU" sz="3600" dirty="0" err="1"/>
              <a:t>шамасы</a:t>
            </a: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chemeClr val="tx1"/>
                </a:solidFill>
              </a:rPr>
              <a:t>3) </a:t>
            </a:r>
            <a:r>
              <a:rPr lang="ru-RU" sz="3600" b="1" dirty="0" err="1">
                <a:solidFill>
                  <a:srgbClr val="0000FF"/>
                </a:solidFill>
              </a:rPr>
              <a:t>Номиналды</a:t>
            </a:r>
            <a:r>
              <a:rPr lang="ru-RU" sz="3600" b="1" dirty="0">
                <a:solidFill>
                  <a:srgbClr val="0000FF"/>
                </a:solidFill>
              </a:rPr>
              <a:t> </a:t>
            </a:r>
            <a:r>
              <a:rPr lang="ru-RU" sz="3600" b="1" dirty="0" err="1">
                <a:solidFill>
                  <a:srgbClr val="0000FF"/>
                </a:solidFill>
              </a:rPr>
              <a:t>толық қуат </a:t>
            </a:r>
            <a:r>
              <a:rPr lang="ru-RU" sz="3600" dirty="0" err="1"/>
              <a:t>шамасы</a:t>
            </a:r>
            <a:r>
              <a:rPr lang="ru-RU" sz="3600" dirty="0"/>
              <a:t> </a:t>
            </a:r>
            <a:r>
              <a:rPr lang="ru-RU" sz="3600" dirty="0" err="1"/>
              <a:t>төмендегідей анықталады</a:t>
            </a:r>
            <a:r>
              <a:rPr lang="ru-RU" sz="3600" dirty="0"/>
              <a:t>, </a:t>
            </a:r>
            <a:r>
              <a:rPr lang="ru-RU" sz="3600" dirty="0" err="1"/>
              <a:t>кВА</a:t>
            </a: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graphicFrame>
        <p:nvGraphicFramePr>
          <p:cNvPr id="57347" name="Object 2"/>
          <p:cNvGraphicFramePr>
            <a:graphicFrameLocks noChangeAspect="1"/>
          </p:cNvGraphicFramePr>
          <p:nvPr/>
        </p:nvGraphicFramePr>
        <p:xfrm>
          <a:off x="1676400" y="2057400"/>
          <a:ext cx="6651625" cy="1144588"/>
        </p:xfrm>
        <a:graphic>
          <a:graphicData uri="http://schemas.openxmlformats.org/presentationml/2006/ole">
            <p:oleObj spid="_x0000_s57347" name="Формула" r:id="rId3" imgW="1358640" imgH="228600" progId="Equation.3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1219200" y="4511675"/>
          <a:ext cx="6142038" cy="1127125"/>
        </p:xfrm>
        <a:graphic>
          <a:graphicData uri="http://schemas.openxmlformats.org/presentationml/2006/ole">
            <p:oleObj spid="_x0000_s57349" name="Формула" r:id="rId4" imgW="12697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chemeClr val="tx1"/>
                </a:solidFill>
              </a:rPr>
              <a:t>4) </a:t>
            </a:r>
            <a:r>
              <a:rPr lang="ru-RU" sz="3600" b="1" dirty="0" err="1">
                <a:solidFill>
                  <a:srgbClr val="0000FF"/>
                </a:solidFill>
              </a:rPr>
              <a:t>Номиналды</a:t>
            </a:r>
            <a:r>
              <a:rPr lang="ru-RU" sz="3600" b="1" dirty="0">
                <a:solidFill>
                  <a:srgbClr val="0000FF"/>
                </a:solidFill>
              </a:rPr>
              <a:t> актив </a:t>
            </a:r>
            <a:r>
              <a:rPr lang="ru-RU" sz="3600" b="1" dirty="0" err="1">
                <a:solidFill>
                  <a:srgbClr val="0000FF"/>
                </a:solidFill>
              </a:rPr>
              <a:t>қуат</a:t>
            </a:r>
            <a:r>
              <a:rPr lang="ru-RU" sz="3600" b="1" dirty="0">
                <a:solidFill>
                  <a:srgbClr val="0000FF"/>
                </a:solidFill>
              </a:rPr>
              <a:t> </a:t>
            </a:r>
            <a:r>
              <a:rPr lang="en-US" sz="3600" b="1" dirty="0">
                <a:solidFill>
                  <a:srgbClr val="0000FF"/>
                </a:solidFill>
              </a:rPr>
              <a:t>–</a:t>
            </a:r>
            <a:r>
              <a:rPr lang="kk-KZ" sz="3600" b="1" dirty="0">
                <a:solidFill>
                  <a:srgbClr val="0000FF"/>
                </a:solidFill>
              </a:rPr>
              <a:t> </a:t>
            </a:r>
            <a:r>
              <a:rPr lang="ru-RU" sz="3600" dirty="0" err="1"/>
              <a:t>турбинамен</a:t>
            </a:r>
            <a:r>
              <a:rPr lang="ru-RU" sz="3600" dirty="0"/>
              <a:t> </a:t>
            </a:r>
            <a:r>
              <a:rPr lang="ru-RU" sz="3600" dirty="0" err="1"/>
              <a:t>ұзақ уақыт жұмыс жасау</a:t>
            </a:r>
            <a:r>
              <a:rPr lang="ru-RU" sz="3600" dirty="0"/>
              <a:t> </a:t>
            </a:r>
            <a:r>
              <a:rPr lang="ru-RU" sz="3600" dirty="0" err="1"/>
              <a:t>кезіндегі</a:t>
            </a:r>
            <a:r>
              <a:rPr lang="ru-RU" sz="3600" dirty="0"/>
              <a:t> </a:t>
            </a:r>
            <a:r>
              <a:rPr lang="ru-RU" sz="3600" dirty="0" err="1"/>
              <a:t>активті</a:t>
            </a:r>
            <a:r>
              <a:rPr lang="ru-RU" sz="3600" dirty="0"/>
              <a:t> </a:t>
            </a:r>
            <a:r>
              <a:rPr lang="ru-RU" sz="3600" dirty="0" err="1"/>
              <a:t>қуаттың ең үлкен мәні, </a:t>
            </a:r>
            <a:r>
              <a:rPr lang="ru-RU" sz="3600" dirty="0"/>
              <a:t>кВт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chemeClr val="tx1"/>
                </a:solidFill>
              </a:rPr>
              <a:t>5) </a:t>
            </a:r>
            <a:r>
              <a:rPr lang="ru-RU" sz="3600" b="1" dirty="0" err="1">
                <a:solidFill>
                  <a:srgbClr val="0000FF"/>
                </a:solidFill>
              </a:rPr>
              <a:t>Ротордың номиналды</a:t>
            </a:r>
            <a:r>
              <a:rPr lang="ru-RU" sz="3600" b="1" dirty="0">
                <a:solidFill>
                  <a:srgbClr val="0000FF"/>
                </a:solidFill>
              </a:rPr>
              <a:t> </a:t>
            </a:r>
            <a:r>
              <a:rPr lang="ru-RU" sz="3600" b="1" dirty="0" err="1">
                <a:solidFill>
                  <a:srgbClr val="0000FF"/>
                </a:solidFill>
              </a:rPr>
              <a:t>тогы</a:t>
            </a:r>
            <a:r>
              <a:rPr lang="ru-RU" sz="3600" dirty="0"/>
              <a:t>– </a:t>
            </a:r>
            <a:r>
              <a:rPr lang="en-US" sz="3600" b="1" dirty="0">
                <a:solidFill>
                  <a:srgbClr val="0000FF"/>
                </a:solidFill>
              </a:rPr>
              <a:t>I</a:t>
            </a:r>
            <a:r>
              <a:rPr lang="ru-RU" sz="3600" b="1" dirty="0" err="1">
                <a:solidFill>
                  <a:srgbClr val="0000FF"/>
                </a:solidFill>
              </a:rPr>
              <a:t>ном.ов</a:t>
            </a:r>
            <a:r>
              <a:rPr lang="ru-RU" sz="3600" b="1" dirty="0">
                <a:solidFill>
                  <a:srgbClr val="0000FF"/>
                </a:solidFill>
              </a:rPr>
              <a:t>, А </a:t>
            </a:r>
            <a:r>
              <a:rPr lang="ru-RU" sz="3600" dirty="0" err="1"/>
              <a:t>кернеудің рұқсат етілетін</a:t>
            </a:r>
            <a:r>
              <a:rPr lang="ru-RU" sz="3600" dirty="0"/>
              <a:t> </a:t>
            </a:r>
            <a:r>
              <a:rPr lang="ru-RU" sz="3600" dirty="0" err="1"/>
              <a:t>номиналды</a:t>
            </a:r>
            <a:r>
              <a:rPr lang="ru-RU" sz="3600" dirty="0"/>
              <a:t> </a:t>
            </a:r>
            <a:r>
              <a:rPr lang="ru-RU" sz="3600" dirty="0" err="1"/>
              <a:t>ауытқуы және номиналды</a:t>
            </a:r>
            <a:r>
              <a:rPr lang="ru-RU" sz="3600" dirty="0"/>
              <a:t> </a:t>
            </a:r>
            <a:r>
              <a:rPr lang="en-US" sz="3600" b="1" dirty="0" err="1">
                <a:solidFill>
                  <a:srgbClr val="0000FF"/>
                </a:solidFill>
              </a:rPr>
              <a:t>cos</a:t>
            </a:r>
            <a:r>
              <a:rPr lang="en-US" sz="3600" b="1" dirty="0">
                <a:solidFill>
                  <a:srgbClr val="0000FF"/>
                </a:solidFill>
                <a:sym typeface="Symbol"/>
              </a:rPr>
              <a:t></a:t>
            </a:r>
            <a:r>
              <a:rPr lang="ru-RU" sz="3600" b="1" dirty="0">
                <a:solidFill>
                  <a:srgbClr val="0000FF"/>
                </a:solidFill>
                <a:sym typeface="Symbol"/>
              </a:rPr>
              <a:t>  </a:t>
            </a:r>
            <a:r>
              <a:rPr lang="ru-RU" sz="3600" b="1" baseline="-25000" dirty="0">
                <a:solidFill>
                  <a:srgbClr val="0000FF"/>
                </a:solidFill>
              </a:rPr>
              <a:t>НОМ  </a:t>
            </a:r>
            <a:r>
              <a:rPr lang="ru-RU" sz="3600" dirty="0" err="1"/>
              <a:t>кезіндегі</a:t>
            </a:r>
            <a:r>
              <a:rPr lang="ru-RU" sz="3600" dirty="0"/>
              <a:t> </a:t>
            </a:r>
            <a:r>
              <a:rPr lang="ru-RU" sz="3600" dirty="0" err="1"/>
              <a:t>генератордың номиналды</a:t>
            </a:r>
            <a:r>
              <a:rPr lang="ru-RU" sz="3600" dirty="0"/>
              <a:t> </a:t>
            </a:r>
            <a:r>
              <a:rPr lang="ru-RU" sz="3600" dirty="0" err="1"/>
              <a:t>қуаты қамтамасыз етілетін</a:t>
            </a:r>
            <a:r>
              <a:rPr lang="ru-RU" sz="3600" dirty="0"/>
              <a:t> генератор </a:t>
            </a:r>
            <a:r>
              <a:rPr lang="ru-RU" sz="3600" dirty="0" err="1"/>
              <a:t>қоздыру тогының ең үлкен мәні</a:t>
            </a:r>
            <a:r>
              <a:rPr lang="ru-RU" sz="3600" dirty="0"/>
              <a:t>. </a:t>
            </a:r>
            <a:endParaRPr lang="ru-RU" sz="3600" b="1" dirty="0">
              <a:solidFill>
                <a:srgbClr val="0000FF"/>
              </a:solidFill>
            </a:endParaRP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2355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066800" y="1981200"/>
          <a:ext cx="6784975" cy="966788"/>
        </p:xfrm>
        <a:graphic>
          <a:graphicData uri="http://schemas.openxmlformats.org/presentationml/2006/ole">
            <p:oleObj spid="_x0000_s23556" name="Формула" r:id="rId3" imgW="13078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34290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300" b="1" dirty="0">
                <a:solidFill>
                  <a:srgbClr val="FF0000"/>
                </a:solidFill>
              </a:rPr>
              <a:t>2.3 ГЕНЕРАТОРДЫ СУЫТУ ЖҮЙЕСІ</a:t>
            </a:r>
            <a:endParaRPr lang="en-US" sz="4300" b="1" dirty="0">
              <a:solidFill>
                <a:srgbClr val="FF0000"/>
              </a:solidFill>
            </a:endParaRP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/>
              <a:t>Генератор </a:t>
            </a:r>
            <a:r>
              <a:rPr lang="ru-RU" sz="3600" dirty="0" err="1"/>
              <a:t>орамаларындағы жылуды</a:t>
            </a:r>
            <a:r>
              <a:rPr lang="ru-RU" sz="3600" dirty="0"/>
              <a:t> </a:t>
            </a:r>
            <a:r>
              <a:rPr lang="ru-RU" sz="3600" dirty="0" err="1"/>
              <a:t>жою</a:t>
            </a:r>
            <a:r>
              <a:rPr lang="ru-RU" sz="3600" dirty="0"/>
              <a:t> </a:t>
            </a:r>
            <a:r>
              <a:rPr lang="ru-RU" sz="3600" dirty="0" err="1"/>
              <a:t>әдістері бойынша</a:t>
            </a:r>
            <a:r>
              <a:rPr lang="ru-RU" sz="3600" dirty="0"/>
              <a:t> </a:t>
            </a:r>
            <a:r>
              <a:rPr lang="ru-RU" sz="3600" dirty="0" err="1"/>
              <a:t>жасанды</a:t>
            </a:r>
            <a:r>
              <a:rPr lang="ru-RU" sz="3600" dirty="0"/>
              <a:t> </a:t>
            </a:r>
            <a:r>
              <a:rPr lang="ru-RU" sz="3600" dirty="0" err="1"/>
              <a:t>суыту</a:t>
            </a:r>
            <a:r>
              <a:rPr lang="ru-RU" sz="3600" dirty="0"/>
              <a:t> </a:t>
            </a:r>
            <a:r>
              <a:rPr lang="ru-RU" sz="3600" dirty="0" err="1"/>
              <a:t>жүйесін </a:t>
            </a:r>
            <a:r>
              <a:rPr lang="ru-RU" sz="3600" dirty="0" err="1">
                <a:solidFill>
                  <a:srgbClr val="0000FF"/>
                </a:solidFill>
              </a:rPr>
              <a:t>жанама</a:t>
            </a:r>
            <a:r>
              <a:rPr lang="ru-RU" sz="3600" dirty="0"/>
              <a:t> </a:t>
            </a:r>
            <a:r>
              <a:rPr lang="ru-RU" sz="3600" dirty="0" err="1"/>
              <a:t>және </a:t>
            </a:r>
            <a:r>
              <a:rPr lang="ru-RU" sz="3600" dirty="0" err="1">
                <a:solidFill>
                  <a:srgbClr val="0000FF"/>
                </a:solidFill>
              </a:rPr>
              <a:t>тікелей</a:t>
            </a:r>
            <a:r>
              <a:rPr lang="ru-RU" sz="3600" dirty="0"/>
              <a:t> </a:t>
            </a:r>
            <a:r>
              <a:rPr lang="ru-RU" sz="3600" dirty="0" err="1"/>
              <a:t>суыту</a:t>
            </a:r>
            <a:r>
              <a:rPr lang="ru-RU" sz="3600" dirty="0"/>
              <a:t> </a:t>
            </a:r>
            <a:r>
              <a:rPr lang="ru-RU" sz="3600" dirty="0" err="1"/>
              <a:t>деп</a:t>
            </a:r>
            <a:r>
              <a:rPr lang="ru-RU" sz="3600" dirty="0"/>
              <a:t> </a:t>
            </a:r>
            <a:r>
              <a:rPr lang="ru-RU" sz="3600" dirty="0" err="1"/>
              <a:t>екіге</a:t>
            </a:r>
            <a:r>
              <a:rPr lang="ru-RU" sz="3600" dirty="0"/>
              <a:t> </a:t>
            </a:r>
            <a:r>
              <a:rPr lang="ru-RU" sz="3600" dirty="0" err="1"/>
              <a:t>бөледі</a:t>
            </a:r>
            <a:r>
              <a:rPr lang="ru-RU" sz="3600" dirty="0"/>
              <a:t>. </a:t>
            </a:r>
            <a:endParaRPr lang="ru-RU" sz="3900" b="1" dirty="0">
              <a:solidFill>
                <a:srgbClr val="0000FF"/>
              </a:solidFill>
            </a:endParaRP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ru-RU" b="1" dirty="0" err="1">
                <a:solidFill>
                  <a:srgbClr val="0000FF"/>
                </a:solidFill>
              </a:rPr>
              <a:t>Жанама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ru-RU" b="1" dirty="0" err="1">
                <a:solidFill>
                  <a:srgbClr val="0000FF"/>
                </a:solidFill>
              </a:rPr>
              <a:t>суыту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ru-RU" b="1" dirty="0" err="1">
                <a:solidFill>
                  <a:srgbClr val="0000FF"/>
                </a:solidFill>
              </a:rPr>
              <a:t>кезінде</a:t>
            </a:r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ru-RU" sz="3600" dirty="0"/>
              <a:t>– </a:t>
            </a:r>
            <a:r>
              <a:rPr lang="ru-RU" sz="3600" dirty="0" err="1"/>
              <a:t>суытушы</a:t>
            </a:r>
            <a:r>
              <a:rPr lang="ru-RU" sz="3600" dirty="0"/>
              <a:t> орта ток </a:t>
            </a:r>
            <a:r>
              <a:rPr lang="ru-RU" sz="3600" dirty="0" err="1"/>
              <a:t>өткізуші орамалармен</a:t>
            </a:r>
            <a:r>
              <a:rPr lang="ru-RU" sz="3600" dirty="0"/>
              <a:t> </a:t>
            </a:r>
            <a:r>
              <a:rPr lang="ru-RU" sz="3600" dirty="0" err="1"/>
              <a:t>жанаспайды</a:t>
            </a:r>
            <a:r>
              <a:rPr lang="ru-RU" sz="3600" dirty="0"/>
              <a:t>. </a:t>
            </a:r>
            <a:r>
              <a:rPr lang="ru-RU" sz="3600" dirty="0" err="1"/>
              <a:t>Суытушы</a:t>
            </a:r>
            <a:r>
              <a:rPr lang="ru-RU" sz="3600" dirty="0"/>
              <a:t> орта </a:t>
            </a:r>
            <a:r>
              <a:rPr lang="ru-RU" sz="3600" dirty="0" err="1"/>
              <a:t>орнатылған желдеткішпен</a:t>
            </a:r>
            <a:r>
              <a:rPr lang="ru-RU" sz="3600" dirty="0"/>
              <a:t> </a:t>
            </a:r>
            <a:r>
              <a:rPr lang="ru-RU" sz="3600" dirty="0" err="1"/>
              <a:t>магнитсіз</a:t>
            </a:r>
            <a:r>
              <a:rPr lang="ru-RU" sz="3600" dirty="0"/>
              <a:t> </a:t>
            </a:r>
            <a:r>
              <a:rPr lang="ru-RU" sz="3600" dirty="0" err="1"/>
              <a:t>саңылаулар </a:t>
            </a:r>
            <a:r>
              <a:rPr lang="ru-RU" sz="3600" dirty="0"/>
              <a:t>мен </a:t>
            </a:r>
            <a:r>
              <a:rPr lang="ru-RU" sz="3600" dirty="0" err="1"/>
              <a:t>машинаның желдеткіштік</a:t>
            </a:r>
            <a:r>
              <a:rPr lang="ru-RU" sz="3600" dirty="0"/>
              <a:t> </a:t>
            </a:r>
            <a:r>
              <a:rPr lang="ru-RU" sz="3600" dirty="0" err="1"/>
              <a:t>каналдары</a:t>
            </a:r>
            <a:r>
              <a:rPr lang="ru-RU" sz="3600" dirty="0"/>
              <a:t> </a:t>
            </a:r>
            <a:r>
              <a:rPr lang="ru-RU" sz="3600" dirty="0" err="1"/>
              <a:t>арқылы үрленеді</a:t>
            </a:r>
            <a:r>
              <a:rPr lang="ru-RU" sz="3600" dirty="0"/>
              <a:t>. </a:t>
            </a:r>
            <a:r>
              <a:rPr lang="ru-RU" sz="3600" dirty="0" err="1"/>
              <a:t>Жылу</a:t>
            </a:r>
            <a:r>
              <a:rPr lang="ru-RU" sz="3600" dirty="0"/>
              <a:t> </a:t>
            </a:r>
            <a:r>
              <a:rPr lang="ru-RU" sz="3600" dirty="0" err="1"/>
              <a:t>оқшаулама арқылы беріледі</a:t>
            </a:r>
            <a:r>
              <a:rPr lang="ru-RU" sz="3600" dirty="0"/>
              <a:t>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Тікелей</a:t>
            </a:r>
            <a:r>
              <a:rPr lang="ru-RU" sz="3600" dirty="0"/>
              <a:t> </a:t>
            </a:r>
            <a:r>
              <a:rPr lang="ru-RU" sz="3600" dirty="0" err="1"/>
              <a:t>суыту</a:t>
            </a:r>
            <a:r>
              <a:rPr lang="ru-RU" sz="3600" dirty="0"/>
              <a:t> </a:t>
            </a:r>
            <a:r>
              <a:rPr lang="ru-RU" sz="3600" dirty="0" err="1"/>
              <a:t>кезінде</a:t>
            </a:r>
            <a:r>
              <a:rPr lang="ru-RU" sz="3600" dirty="0"/>
              <a:t> </a:t>
            </a:r>
            <a:r>
              <a:rPr lang="ru-RU" sz="3600" dirty="0" err="1"/>
              <a:t>суытушы</a:t>
            </a:r>
            <a:r>
              <a:rPr lang="ru-RU" sz="3600" dirty="0"/>
              <a:t> орта </a:t>
            </a:r>
            <a:r>
              <a:rPr lang="ru-RU" sz="3600" dirty="0" err="1"/>
              <a:t>орама</a:t>
            </a:r>
            <a:r>
              <a:rPr lang="ru-RU" sz="3600" dirty="0"/>
              <a:t> </a:t>
            </a:r>
            <a:r>
              <a:rPr lang="ru-RU" sz="3600" dirty="0" err="1"/>
              <a:t>сымдарымен</a:t>
            </a:r>
            <a:r>
              <a:rPr lang="ru-RU" sz="3600" dirty="0"/>
              <a:t> </a:t>
            </a:r>
            <a:r>
              <a:rPr lang="ru-RU" sz="3600" dirty="0" err="1"/>
              <a:t>тікелей</a:t>
            </a:r>
            <a:r>
              <a:rPr lang="ru-RU" sz="3600" dirty="0"/>
              <a:t> </a:t>
            </a:r>
            <a:r>
              <a:rPr lang="ru-RU" sz="3600" dirty="0" err="1"/>
              <a:t>жанасады</a:t>
            </a:r>
            <a:r>
              <a:rPr lang="ru-RU" sz="3600" dirty="0"/>
              <a:t>. </a:t>
            </a:r>
          </a:p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Суытушы</a:t>
            </a:r>
            <a:r>
              <a:rPr lang="ru-RU" sz="3600" dirty="0"/>
              <a:t> орта </a:t>
            </a:r>
            <a:r>
              <a:rPr lang="ru-RU" sz="3600" dirty="0" err="1"/>
              <a:t>ретінде</a:t>
            </a:r>
            <a:r>
              <a:rPr lang="ru-RU" sz="3600" dirty="0"/>
              <a:t> </a:t>
            </a:r>
            <a:r>
              <a:rPr lang="ru-RU" sz="3600" dirty="0" err="1"/>
              <a:t>ауа</a:t>
            </a:r>
            <a:r>
              <a:rPr lang="ru-RU" sz="3600" dirty="0"/>
              <a:t>, </a:t>
            </a:r>
            <a:r>
              <a:rPr lang="ru-RU" sz="3600" dirty="0" err="1"/>
              <a:t>сутегі</a:t>
            </a:r>
            <a:r>
              <a:rPr lang="ru-RU" sz="3600" dirty="0"/>
              <a:t>, </a:t>
            </a:r>
            <a:r>
              <a:rPr lang="ru-RU" sz="3600" dirty="0" err="1"/>
              <a:t>сұйықтықтар</a:t>
            </a:r>
            <a:r>
              <a:rPr lang="ru-RU" sz="3600" dirty="0"/>
              <a:t> </a:t>
            </a:r>
            <a:r>
              <a:rPr lang="en-US" sz="3600" dirty="0"/>
              <a:t>–</a:t>
            </a:r>
            <a:r>
              <a:rPr lang="kk-KZ" sz="3600" dirty="0"/>
              <a:t> тазартылған (дистилденген) су және май қолданылады. </a:t>
            </a:r>
            <a:endParaRPr lang="ru-RU" sz="3600" dirty="0"/>
          </a:p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</a:t>
            </a:r>
          </a:p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900" b="1" dirty="0" err="1">
                <a:solidFill>
                  <a:srgbClr val="0000FF"/>
                </a:solidFill>
              </a:rPr>
              <a:t>Ауалық жанама</a:t>
            </a:r>
            <a:r>
              <a:rPr lang="ru-RU" sz="3900" b="1" dirty="0">
                <a:solidFill>
                  <a:srgbClr val="0000FF"/>
                </a:solidFill>
              </a:rPr>
              <a:t> </a:t>
            </a:r>
            <a:r>
              <a:rPr lang="ru-RU" sz="3900" b="1" dirty="0" err="1">
                <a:solidFill>
                  <a:srgbClr val="0000FF"/>
                </a:solidFill>
              </a:rPr>
              <a:t>суыту</a:t>
            </a:r>
            <a:r>
              <a:rPr lang="ru-RU" sz="3900" b="1" dirty="0">
                <a:solidFill>
                  <a:srgbClr val="0000FF"/>
                </a:solidFill>
              </a:rPr>
              <a:t>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900" b="1" dirty="0">
              <a:solidFill>
                <a:srgbClr val="0000FF"/>
              </a:solidFill>
            </a:endParaRP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900" dirty="0" err="1"/>
              <a:t>екі</a:t>
            </a:r>
            <a:r>
              <a:rPr lang="ru-RU" sz="3900" dirty="0"/>
              <a:t> </a:t>
            </a:r>
            <a:r>
              <a:rPr lang="ru-RU" sz="3900" dirty="0" err="1"/>
              <a:t>түрде пайдаланылады</a:t>
            </a:r>
            <a:r>
              <a:rPr lang="ru-RU" sz="3900" dirty="0"/>
              <a:t> </a:t>
            </a:r>
            <a:r>
              <a:rPr lang="en-US" sz="3900" dirty="0"/>
              <a:t>–</a:t>
            </a:r>
            <a:r>
              <a:rPr lang="kk-KZ" sz="3900" dirty="0"/>
              <a:t> ағынды (проточный) және тұйық. </a:t>
            </a:r>
            <a:endParaRPr lang="ru-RU" sz="39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900" b="1" dirty="0" err="1">
                <a:solidFill>
                  <a:srgbClr val="0000FF"/>
                </a:solidFill>
              </a:rPr>
              <a:t>Тұйық </a:t>
            </a:r>
            <a:r>
              <a:rPr lang="ru-RU" sz="3900" dirty="0" err="1"/>
              <a:t>ауалық  суыту</a:t>
            </a:r>
            <a:r>
              <a:rPr lang="ru-RU" sz="3900" dirty="0"/>
              <a:t> </a:t>
            </a:r>
            <a:r>
              <a:rPr lang="ru-RU" sz="3900" dirty="0" err="1"/>
              <a:t>жүйесінде ауаның сол</a:t>
            </a:r>
            <a:r>
              <a:rPr lang="ru-RU" sz="3900" dirty="0"/>
              <a:t> </a:t>
            </a:r>
            <a:r>
              <a:rPr lang="ru-RU" sz="3900" dirty="0" err="1"/>
              <a:t>бір</a:t>
            </a:r>
            <a:r>
              <a:rPr lang="ru-RU" sz="3900" dirty="0"/>
              <a:t> </a:t>
            </a:r>
            <a:r>
              <a:rPr lang="ru-RU" sz="3900" dirty="0" err="1"/>
              <a:t>көлемі тұйық </a:t>
            </a:r>
            <a:r>
              <a:rPr lang="ru-RU" sz="3900" dirty="0"/>
              <a:t>контур </a:t>
            </a:r>
            <a:r>
              <a:rPr lang="ru-RU" sz="3900" dirty="0" err="1"/>
              <a:t>бойынша</a:t>
            </a:r>
            <a:r>
              <a:rPr lang="ru-RU" sz="3900" dirty="0"/>
              <a:t> </a:t>
            </a:r>
            <a:r>
              <a:rPr lang="ru-RU" sz="3900" dirty="0" err="1"/>
              <a:t>айналады</a:t>
            </a:r>
            <a:r>
              <a:rPr lang="ru-RU" sz="3900" dirty="0"/>
              <a:t>, </a:t>
            </a:r>
            <a:r>
              <a:rPr lang="ru-RU" sz="3900" dirty="0" err="1"/>
              <a:t>сондықтан суыту</a:t>
            </a:r>
            <a:r>
              <a:rPr lang="ru-RU" sz="3900" dirty="0"/>
              <a:t> </a:t>
            </a:r>
            <a:r>
              <a:rPr lang="ru-RU" sz="3900" dirty="0" err="1"/>
              <a:t>жүйесінде ішінде</a:t>
            </a:r>
            <a:r>
              <a:rPr lang="ru-RU" sz="3900" dirty="0"/>
              <a:t> </a:t>
            </a:r>
            <a:r>
              <a:rPr lang="ru-RU" sz="3900" dirty="0" err="1"/>
              <a:t>суытушы</a:t>
            </a:r>
            <a:r>
              <a:rPr lang="ru-RU" sz="3900" dirty="0"/>
              <a:t> су </a:t>
            </a:r>
            <a:r>
              <a:rPr lang="ru-RU" sz="3900" dirty="0" err="1"/>
              <a:t>айналыста</a:t>
            </a:r>
            <a:r>
              <a:rPr lang="ru-RU" sz="3900" dirty="0"/>
              <a:t> </a:t>
            </a:r>
            <a:r>
              <a:rPr lang="ru-RU" sz="3900" dirty="0" err="1"/>
              <a:t>болатын</a:t>
            </a:r>
            <a:r>
              <a:rPr lang="ru-RU" sz="3900" dirty="0"/>
              <a:t> </a:t>
            </a:r>
            <a:r>
              <a:rPr lang="ru-RU" sz="3900" dirty="0" err="1"/>
              <a:t>ауа</a:t>
            </a:r>
            <a:r>
              <a:rPr lang="ru-RU" sz="3900" dirty="0"/>
              <a:t> </a:t>
            </a:r>
            <a:r>
              <a:rPr lang="ru-RU" sz="3900" dirty="0" err="1"/>
              <a:t>салқындатқыш қарасытырылады</a:t>
            </a:r>
            <a:r>
              <a:rPr lang="ru-RU" sz="3900" dirty="0"/>
              <a:t>.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273050"/>
            <a:ext cx="9144000" cy="6584950"/>
          </a:xfrm>
        </p:spPr>
        <p:txBody>
          <a:bodyPr>
            <a:normAutofit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Шығатын жылу</a:t>
            </a:r>
            <a:r>
              <a:rPr lang="ru-RU" sz="3600" dirty="0"/>
              <a:t> </a:t>
            </a:r>
            <a:r>
              <a:rPr lang="ru-RU" sz="3600" dirty="0" err="1"/>
              <a:t>ыстық ауа</a:t>
            </a:r>
            <a:r>
              <a:rPr lang="ru-RU" sz="3600" dirty="0"/>
              <a:t> </a:t>
            </a:r>
            <a:r>
              <a:rPr lang="ru-RU" sz="3600" dirty="0" err="1"/>
              <a:t>камерасына</a:t>
            </a:r>
            <a:r>
              <a:rPr lang="ru-RU" sz="3600" dirty="0"/>
              <a:t> </a:t>
            </a:r>
            <a:r>
              <a:rPr lang="ru-RU" sz="3600" dirty="0" err="1"/>
              <a:t>шығарылады және желдеткіштің көмегімен салқындатылғаннан кейін</a:t>
            </a:r>
            <a:r>
              <a:rPr lang="ru-RU" sz="3600" dirty="0"/>
              <a:t> </a:t>
            </a:r>
            <a:r>
              <a:rPr lang="ru-RU" sz="3600" dirty="0" err="1"/>
              <a:t>машинаға қайта беріледі</a:t>
            </a:r>
            <a:r>
              <a:rPr lang="ru-RU" sz="3600" dirty="0"/>
              <a:t>.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Роторының </a:t>
            </a:r>
            <a:r>
              <a:rPr lang="ru-RU" sz="3600" dirty="0"/>
              <a:t>актив </a:t>
            </a:r>
            <a:r>
              <a:rPr lang="ru-RU" sz="3600" dirty="0" err="1"/>
              <a:t>бөлігі </a:t>
            </a:r>
            <a:r>
              <a:rPr lang="ru-RU" sz="3600" dirty="0"/>
              <a:t>аса </a:t>
            </a:r>
            <a:r>
              <a:rPr lang="ru-RU" sz="3600" dirty="0" err="1"/>
              <a:t>ұзын</a:t>
            </a:r>
            <a:r>
              <a:rPr lang="ru-RU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G</a:t>
            </a:r>
            <a:r>
              <a:rPr lang="en-US" sz="3600" dirty="0"/>
              <a:t> </a:t>
            </a:r>
            <a:r>
              <a:rPr lang="ru-RU" sz="3600" dirty="0" err="1"/>
              <a:t>үшін ауа</a:t>
            </a:r>
            <a:r>
              <a:rPr lang="ru-RU" sz="3600" dirty="0"/>
              <a:t> </a:t>
            </a:r>
            <a:r>
              <a:rPr lang="ru-RU" sz="3600" dirty="0" err="1"/>
              <a:t>машинаның екі</a:t>
            </a:r>
            <a:r>
              <a:rPr lang="ru-RU" sz="3600" dirty="0"/>
              <a:t> </a:t>
            </a:r>
            <a:r>
              <a:rPr lang="ru-RU" sz="3600" dirty="0" err="1"/>
              <a:t>жағынан </a:t>
            </a:r>
            <a:r>
              <a:rPr lang="ru-RU" sz="3600" dirty="0"/>
              <a:t>да </a:t>
            </a:r>
            <a:r>
              <a:rPr lang="ru-RU" sz="3600" dirty="0" err="1"/>
              <a:t>беріледі</a:t>
            </a:r>
            <a:r>
              <a:rPr lang="ru-RU" sz="3600" dirty="0"/>
              <a:t>. </a:t>
            </a:r>
            <a:r>
              <a:rPr lang="ru-RU" sz="3600" dirty="0" err="1"/>
              <a:t>Мұндай суыту</a:t>
            </a:r>
            <a:r>
              <a:rPr lang="ru-RU" sz="3600" dirty="0"/>
              <a:t> </a:t>
            </a:r>
            <a:r>
              <a:rPr lang="ru-RU" sz="3600" dirty="0" err="1"/>
              <a:t>жүйесінің тиімділігі</a:t>
            </a:r>
            <a:r>
              <a:rPr lang="ru-RU" sz="3600" dirty="0"/>
              <a:t> </a:t>
            </a:r>
            <a:r>
              <a:rPr lang="ru-RU" sz="3600" dirty="0" err="1"/>
              <a:t>үшін </a:t>
            </a:r>
            <a:r>
              <a:rPr lang="ru-RU" sz="3600" b="1" dirty="0">
                <a:solidFill>
                  <a:srgbClr val="FF0000"/>
                </a:solidFill>
              </a:rPr>
              <a:t>ТГ</a:t>
            </a:r>
            <a:r>
              <a:rPr lang="ru-RU" sz="3600" dirty="0"/>
              <a:t> </a:t>
            </a:r>
            <a:r>
              <a:rPr lang="en-US" sz="3600" dirty="0"/>
              <a:t>–</a:t>
            </a:r>
            <a:r>
              <a:rPr lang="kk-KZ" sz="3600" dirty="0"/>
              <a:t> да </a:t>
            </a:r>
            <a:r>
              <a:rPr lang="kk-KZ" sz="3600" dirty="0">
                <a:solidFill>
                  <a:srgbClr val="0000FF"/>
                </a:solidFill>
              </a:rPr>
              <a:t>желдеткіштің көп ағысты радиалды жүйесі </a:t>
            </a:r>
            <a:r>
              <a:rPr lang="kk-KZ" sz="3600" dirty="0"/>
              <a:t>пайдаланылады.</a:t>
            </a:r>
            <a:endParaRPr lang="ru-RU" sz="3600" dirty="0">
              <a:solidFill>
                <a:srgbClr val="0000FF"/>
              </a:solidFill>
            </a:endParaRP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Суыту</a:t>
            </a:r>
            <a:r>
              <a:rPr lang="ru-RU" sz="3600" dirty="0"/>
              <a:t> </a:t>
            </a:r>
            <a:r>
              <a:rPr lang="ru-RU" sz="3600" dirty="0" err="1"/>
              <a:t>жүйесі тұйықталған </a:t>
            </a:r>
            <a:r>
              <a:rPr lang="ru-RU" sz="3600" b="1" dirty="0">
                <a:solidFill>
                  <a:srgbClr val="FF0000"/>
                </a:solidFill>
              </a:rPr>
              <a:t>ТГ </a:t>
            </a:r>
            <a:r>
              <a:rPr lang="en-US" sz="3600" b="1" dirty="0">
                <a:solidFill>
                  <a:srgbClr val="FF0000"/>
                </a:solidFill>
              </a:rPr>
              <a:t>–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dirty="0" err="1"/>
              <a:t>ды</a:t>
            </a:r>
            <a:r>
              <a:rPr lang="ru-RU" sz="3600" dirty="0"/>
              <a:t> </a:t>
            </a:r>
            <a:r>
              <a:rPr lang="ru-RU" sz="3600" b="1" dirty="0">
                <a:solidFill>
                  <a:srgbClr val="FF0000"/>
                </a:solidFill>
              </a:rPr>
              <a:t>12МВт –</a:t>
            </a:r>
            <a:r>
              <a:rPr lang="kk-KZ" sz="3600" b="1" dirty="0">
                <a:solidFill>
                  <a:srgbClr val="FF0000"/>
                </a:solidFill>
              </a:rPr>
              <a:t> </a:t>
            </a:r>
            <a:r>
              <a:rPr lang="ru-RU" sz="3600" dirty="0" err="1"/>
              <a:t>қа дейінгі</a:t>
            </a:r>
            <a:r>
              <a:rPr lang="ru-RU" sz="3600" dirty="0"/>
              <a:t> </a:t>
            </a:r>
            <a:r>
              <a:rPr lang="ru-RU" sz="3600" dirty="0" err="1"/>
              <a:t>қуаттылықта орындайды</a:t>
            </a:r>
            <a:r>
              <a:rPr lang="ru-RU" sz="36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rgbClr val="FF0000"/>
                </a:solidFill>
              </a:rPr>
              <a:t>ГГ </a:t>
            </a:r>
            <a:r>
              <a:rPr lang="ru-RU" sz="3600" dirty="0" err="1"/>
              <a:t>үшін тұйықталған суыту</a:t>
            </a:r>
            <a:r>
              <a:rPr lang="ru-RU" sz="3600" dirty="0"/>
              <a:t> </a:t>
            </a:r>
            <a:r>
              <a:rPr lang="ru-RU" sz="3600" dirty="0" err="1"/>
              <a:t>жүйесі кең қолданылады</a:t>
            </a:r>
            <a:r>
              <a:rPr lang="ru-RU" sz="3600" dirty="0"/>
              <a:t>. </a:t>
            </a:r>
            <a:r>
              <a:rPr lang="ru-RU" sz="3600" dirty="0" err="1"/>
              <a:t>Ол</a:t>
            </a:r>
            <a:r>
              <a:rPr lang="ru-RU" sz="3600" dirty="0"/>
              <a:t> </a:t>
            </a:r>
            <a:r>
              <a:rPr lang="ru-RU" sz="3600" b="1" dirty="0">
                <a:solidFill>
                  <a:srgbClr val="FF0000"/>
                </a:solidFill>
              </a:rPr>
              <a:t>ГГ  </a:t>
            </a:r>
            <a:r>
              <a:rPr lang="en-US" sz="3600" b="1" dirty="0">
                <a:solidFill>
                  <a:srgbClr val="FF0000"/>
                </a:solidFill>
              </a:rPr>
              <a:t>- </a:t>
            </a:r>
            <a:r>
              <a:rPr lang="ru-RU" sz="3600" dirty="0" err="1"/>
              <a:t>ды</a:t>
            </a:r>
            <a:r>
              <a:rPr lang="kk-KZ" sz="3600" dirty="0"/>
              <a:t>ң құрылымдық ерекшелігімен, яғни суыту бетінің үлкен және полюстер арасындағы аралықтың болуымен түсіндіріледі. </a:t>
            </a: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Содержимое 5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/>
          <a:lstStyle/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600" b="1" dirty="0">
                <a:solidFill>
                  <a:srgbClr val="0000FF"/>
                </a:solidFill>
              </a:rPr>
              <a:t>«</a:t>
            </a:r>
            <a:r>
              <a:rPr lang="en-US" sz="3600" b="1" dirty="0">
                <a:solidFill>
                  <a:srgbClr val="0000FF"/>
                </a:solidFill>
              </a:rPr>
              <a:t>G</a:t>
            </a:r>
            <a:r>
              <a:rPr lang="ru-RU" sz="3600" b="1" dirty="0">
                <a:solidFill>
                  <a:srgbClr val="0000FF"/>
                </a:solidFill>
              </a:rPr>
              <a:t>» </a:t>
            </a:r>
            <a:r>
              <a:rPr lang="en-US" sz="3600" b="1" dirty="0">
                <a:solidFill>
                  <a:srgbClr val="0000FF"/>
                </a:solidFill>
              </a:rPr>
              <a:t>-</a:t>
            </a:r>
            <a:r>
              <a:rPr lang="kk-KZ" sz="3600" b="1" dirty="0">
                <a:solidFill>
                  <a:srgbClr val="0000FF"/>
                </a:solidFill>
              </a:rPr>
              <a:t> дің жанама сутектік </a:t>
            </a:r>
            <a:r>
              <a:rPr lang="en-US" sz="3600" b="1" dirty="0">
                <a:solidFill>
                  <a:srgbClr val="0000FF"/>
                </a:solidFill>
              </a:rPr>
              <a:t> </a:t>
            </a:r>
            <a:r>
              <a:rPr lang="kk-KZ" sz="3600" b="1" dirty="0">
                <a:solidFill>
                  <a:srgbClr val="0000FF"/>
                </a:solidFill>
              </a:rPr>
              <a:t>суытылуы</a:t>
            </a:r>
            <a:endParaRPr lang="ru-RU" sz="3600" b="1" dirty="0">
              <a:solidFill>
                <a:srgbClr val="0000FF"/>
              </a:solidFill>
            </a:endParaRP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3600" b="1" dirty="0">
              <a:solidFill>
                <a:srgbClr val="0000FF"/>
              </a:solidFill>
            </a:endParaRP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600" dirty="0" err="1"/>
              <a:t>ауалық суыту</a:t>
            </a:r>
            <a:r>
              <a:rPr lang="ru-RU" sz="3600" dirty="0"/>
              <a:t> </a:t>
            </a:r>
            <a:r>
              <a:rPr lang="ru-RU" sz="3600" dirty="0" err="1"/>
              <a:t>принципі</a:t>
            </a:r>
            <a:r>
              <a:rPr lang="ru-RU" sz="3600" dirty="0"/>
              <a:t> </a:t>
            </a:r>
            <a:r>
              <a:rPr lang="ru-RU" sz="3600" dirty="0" err="1"/>
              <a:t>бойынша</a:t>
            </a:r>
            <a:r>
              <a:rPr lang="ru-RU" sz="3600" dirty="0"/>
              <a:t> </a:t>
            </a:r>
            <a:r>
              <a:rPr lang="ru-RU" sz="3600" dirty="0" err="1"/>
              <a:t>орындалады</a:t>
            </a:r>
            <a:r>
              <a:rPr lang="ru-RU" sz="3600" dirty="0"/>
              <a:t>, </a:t>
            </a:r>
            <a:r>
              <a:rPr lang="ru-RU" sz="3600" dirty="0" err="1"/>
              <a:t>бірақ сутегінің көлемі корпустың мөлшерімен шектеледі</a:t>
            </a:r>
            <a:r>
              <a:rPr lang="ru-RU" sz="3600" dirty="0"/>
              <a:t> </a:t>
            </a:r>
            <a:r>
              <a:rPr lang="ru-RU" sz="3600" dirty="0" err="1"/>
              <a:t>және сондықтан салқындатқыштар </a:t>
            </a:r>
            <a:r>
              <a:rPr lang="ru-RU" sz="3600" dirty="0"/>
              <a:t>машина корпусы </a:t>
            </a:r>
            <a:r>
              <a:rPr lang="ru-RU" sz="3600" dirty="0" err="1"/>
              <a:t>ішіне</a:t>
            </a:r>
            <a:r>
              <a:rPr lang="ru-RU" sz="3600" dirty="0"/>
              <a:t> </a:t>
            </a:r>
            <a:r>
              <a:rPr lang="ru-RU" sz="3600" dirty="0" err="1"/>
              <a:t>орналастырылады</a:t>
            </a:r>
            <a:r>
              <a:rPr lang="ru-RU" sz="3600" dirty="0"/>
              <a:t>.. </a:t>
            </a:r>
          </a:p>
          <a:p>
            <a:pPr marL="179388" indent="342900">
              <a:spcBef>
                <a:spcPct val="0"/>
              </a:spcBef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Содержимое 5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/>
          <a:lstStyle/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600" b="1" dirty="0" err="1">
                <a:solidFill>
                  <a:srgbClr val="FF0000"/>
                </a:solidFill>
              </a:rPr>
              <a:t>Сутектік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суытудың артықшылықтары:</a:t>
            </a:r>
            <a:endParaRPr lang="ru-RU" sz="3600" dirty="0"/>
          </a:p>
          <a:p>
            <a:pPr marL="179388" indent="342900">
              <a:spcBef>
                <a:spcPct val="0"/>
              </a:spcBef>
              <a:buFontTx/>
              <a:buChar char="-"/>
            </a:pPr>
            <a:r>
              <a:rPr lang="ru-RU" sz="3600" dirty="0"/>
              <a:t>- </a:t>
            </a:r>
            <a:r>
              <a:rPr lang="ru-RU" sz="3600" dirty="0" err="1"/>
              <a:t>ауалықтан қарағанда тиімдірек</a:t>
            </a:r>
            <a:endParaRPr lang="ru-RU" sz="3600" dirty="0"/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000" dirty="0" err="1">
                <a:solidFill>
                  <a:srgbClr val="0000FF"/>
                </a:solidFill>
              </a:rPr>
              <a:t>(сутегінің жылу</a:t>
            </a: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ru-RU" sz="3000" dirty="0" err="1">
                <a:solidFill>
                  <a:srgbClr val="0000FF"/>
                </a:solidFill>
              </a:rPr>
              <a:t>беріліс</a:t>
            </a: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ru-RU" sz="3000" dirty="0" err="1">
                <a:solidFill>
                  <a:srgbClr val="0000FF"/>
                </a:solidFill>
              </a:rPr>
              <a:t>коэффициенті</a:t>
            </a:r>
            <a:r>
              <a:rPr lang="ru-RU" sz="3000" dirty="0">
                <a:solidFill>
                  <a:srgbClr val="0000FF"/>
                </a:solidFill>
              </a:rPr>
              <a:t> 1,51 </a:t>
            </a:r>
            <a:r>
              <a:rPr lang="ru-RU" sz="3000" dirty="0" err="1">
                <a:solidFill>
                  <a:srgbClr val="0000FF"/>
                </a:solidFill>
              </a:rPr>
              <a:t>және жылу</a:t>
            </a: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ru-RU" sz="3000" dirty="0" err="1">
                <a:solidFill>
                  <a:srgbClr val="0000FF"/>
                </a:solidFill>
              </a:rPr>
              <a:t>өткізгіштігі</a:t>
            </a: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en-US" sz="3000" dirty="0">
                <a:solidFill>
                  <a:srgbClr val="0000FF"/>
                </a:solidFill>
              </a:rPr>
              <a:t>7 </a:t>
            </a:r>
            <a:r>
              <a:rPr lang="kk-KZ" sz="3000" dirty="0">
                <a:solidFill>
                  <a:srgbClr val="0000FF"/>
                </a:solidFill>
              </a:rPr>
              <a:t>есеге </a:t>
            </a: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ru-RU" sz="3000" dirty="0" err="1">
                <a:solidFill>
                  <a:srgbClr val="0000FF"/>
                </a:solidFill>
              </a:rPr>
              <a:t>жоғары</a:t>
            </a:r>
            <a:r>
              <a:rPr lang="ru-RU" sz="3000" dirty="0">
                <a:solidFill>
                  <a:srgbClr val="0000FF"/>
                </a:solidFill>
              </a:rPr>
              <a:t>);</a:t>
            </a:r>
            <a:r>
              <a:rPr lang="ru-RU" dirty="0">
                <a:solidFill>
                  <a:srgbClr val="0000FF"/>
                </a:solidFill>
              </a:rPr>
              <a:t>  </a:t>
            </a:r>
            <a:endParaRPr lang="en-US" dirty="0">
              <a:solidFill>
                <a:srgbClr val="0000FF"/>
              </a:solidFill>
            </a:endParaRPr>
          </a:p>
          <a:p>
            <a:pPr marL="179388" indent="342900">
              <a:spcBef>
                <a:spcPct val="0"/>
              </a:spcBef>
              <a:buNone/>
            </a:pPr>
            <a:r>
              <a:rPr lang="ru-RU" sz="3600" dirty="0">
                <a:solidFill>
                  <a:srgbClr val="0000FF"/>
                </a:solidFill>
              </a:rPr>
              <a:t>- </a:t>
            </a:r>
            <a:r>
              <a:rPr lang="ru-RU" sz="3600" dirty="0" err="1"/>
              <a:t>Желдеткіштік</a:t>
            </a:r>
            <a:r>
              <a:rPr lang="ru-RU" sz="3600" dirty="0"/>
              <a:t> </a:t>
            </a:r>
            <a:r>
              <a:rPr lang="ru-RU" sz="3600" dirty="0" err="1"/>
              <a:t>шығыны </a:t>
            </a:r>
            <a:r>
              <a:rPr lang="ru-RU" sz="3600" dirty="0"/>
              <a:t>8-10 </a:t>
            </a:r>
            <a:r>
              <a:rPr lang="ru-RU" sz="3600" dirty="0" err="1"/>
              <a:t>есе</a:t>
            </a:r>
            <a:r>
              <a:rPr lang="ru-RU" sz="3600" dirty="0"/>
              <a:t> аз </a:t>
            </a:r>
            <a:r>
              <a:rPr lang="ru-RU" sz="3000" dirty="0"/>
              <a:t>(</a:t>
            </a:r>
            <a:r>
              <a:rPr lang="ru-RU" sz="3000" dirty="0" err="1">
                <a:solidFill>
                  <a:srgbClr val="0000FF"/>
                </a:solidFill>
              </a:rPr>
              <a:t>сутегінің тығыздығы </a:t>
            </a:r>
            <a:r>
              <a:rPr lang="ru-RU" sz="3000" dirty="0">
                <a:solidFill>
                  <a:srgbClr val="0000FF"/>
                </a:solidFill>
              </a:rPr>
              <a:t>да аз);</a:t>
            </a:r>
            <a:endParaRPr lang="ru-RU" dirty="0">
              <a:solidFill>
                <a:srgbClr val="0000FF"/>
              </a:solidFill>
            </a:endParaRPr>
          </a:p>
          <a:p>
            <a:pPr marL="179388" indent="342900">
              <a:spcBef>
                <a:spcPct val="0"/>
              </a:spcBef>
              <a:buFontTx/>
              <a:buChar char="-"/>
            </a:pPr>
            <a:r>
              <a:rPr lang="ru-RU" sz="3600" dirty="0" err="1"/>
              <a:t>және генераторлар</a:t>
            </a:r>
            <a:r>
              <a:rPr lang="ru-RU" sz="3600" dirty="0"/>
              <a:t> </a:t>
            </a:r>
            <a:r>
              <a:rPr lang="ru-RU" sz="3600" dirty="0" err="1"/>
              <a:t>п.ә.к</a:t>
            </a:r>
            <a:r>
              <a:rPr lang="en-US" sz="3600" dirty="0"/>
              <a:t>-</a:t>
            </a:r>
            <a:r>
              <a:rPr lang="kk-KZ" sz="3600" dirty="0"/>
              <a:t>нің </a:t>
            </a:r>
            <a:r>
              <a:rPr lang="ru-RU" sz="3600" dirty="0"/>
              <a:t> 0,8-1% </a:t>
            </a:r>
            <a:r>
              <a:rPr lang="en-US" sz="3600" dirty="0"/>
              <a:t>-</a:t>
            </a:r>
            <a:r>
              <a:rPr lang="kk-KZ" sz="3600" dirty="0"/>
              <a:t> ға дейін үлкеюі; </a:t>
            </a:r>
            <a:endParaRPr lang="ru-RU" sz="3600" dirty="0"/>
          </a:p>
          <a:p>
            <a:pPr marL="179388" indent="342900">
              <a:spcBef>
                <a:spcPct val="0"/>
              </a:spcBef>
              <a:buFontTx/>
              <a:buChar char="-"/>
            </a:pPr>
            <a:r>
              <a:rPr lang="en-US" sz="3600" b="1" dirty="0">
                <a:solidFill>
                  <a:srgbClr val="0000FF"/>
                </a:solidFill>
              </a:rPr>
              <a:t>G</a:t>
            </a:r>
            <a:r>
              <a:rPr lang="kk-KZ" sz="3600" b="1" dirty="0">
                <a:solidFill>
                  <a:srgbClr val="0000FF"/>
                </a:solidFill>
              </a:rPr>
              <a:t> </a:t>
            </a:r>
            <a:r>
              <a:rPr lang="ru-RU" sz="3600" dirty="0" err="1"/>
              <a:t>жұмысының сенімділігін</a:t>
            </a:r>
            <a:r>
              <a:rPr lang="ru-RU" sz="3600" dirty="0"/>
              <a:t> </a:t>
            </a:r>
            <a:r>
              <a:rPr lang="ru-RU" sz="3600" dirty="0" err="1"/>
              <a:t>арттырады</a:t>
            </a:r>
            <a:r>
              <a:rPr lang="ru-RU" sz="3600" dirty="0"/>
              <a:t>. </a:t>
            </a: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000" dirty="0">
                <a:solidFill>
                  <a:srgbClr val="0000FF"/>
                </a:solidFill>
              </a:rPr>
              <a:t> </a:t>
            </a:r>
            <a:r>
              <a:rPr lang="en-US" sz="3000" dirty="0">
                <a:solidFill>
                  <a:srgbClr val="0000FF"/>
                </a:solidFill>
              </a:rPr>
              <a:t>(</a:t>
            </a:r>
            <a:r>
              <a:rPr lang="kk-KZ" sz="3000" dirty="0">
                <a:solidFill>
                  <a:srgbClr val="0000FF"/>
                </a:solidFill>
              </a:rPr>
              <a:t>Сутегі жануды үдетпейді, оқшауламаны тотықтырмайды</a:t>
            </a:r>
            <a:r>
              <a:rPr lang="en-US" sz="3000" dirty="0">
                <a:solidFill>
                  <a:srgbClr val="0000FF"/>
                </a:solidFill>
              </a:rPr>
              <a:t>)</a:t>
            </a:r>
            <a:endParaRPr lang="ru-RU" sz="3000" dirty="0">
              <a:solidFill>
                <a:srgbClr val="0000FF"/>
              </a:solidFill>
            </a:endParaRPr>
          </a:p>
          <a:p>
            <a:pPr marL="179388" indent="342900">
              <a:spcBef>
                <a:spcPct val="0"/>
              </a:spcBef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Содержимое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/>
          <a:lstStyle/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600" b="1" dirty="0" err="1">
                <a:solidFill>
                  <a:schemeClr val="tx1"/>
                </a:solidFill>
              </a:rPr>
              <a:t>Кемшіліктері</a:t>
            </a:r>
            <a:endParaRPr lang="ru-RU" sz="3600" b="1" dirty="0">
              <a:solidFill>
                <a:schemeClr val="tx1"/>
              </a:solidFill>
            </a:endParaRP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600" dirty="0"/>
              <a:t>- </a:t>
            </a:r>
            <a:r>
              <a:rPr lang="ru-RU" sz="3600" dirty="0" err="1"/>
              <a:t>Сутегі</a:t>
            </a:r>
            <a:r>
              <a:rPr lang="ru-RU" sz="3600" dirty="0"/>
              <a:t> май </a:t>
            </a:r>
            <a:r>
              <a:rPr lang="ru-RU" sz="3600" dirty="0" err="1"/>
              <a:t>буы</a:t>
            </a:r>
            <a:r>
              <a:rPr lang="ru-RU" sz="3600" dirty="0"/>
              <a:t> </a:t>
            </a:r>
            <a:r>
              <a:rPr lang="ru-RU" sz="3600" dirty="0" err="1"/>
              <a:t>ауасымен</a:t>
            </a:r>
            <a:r>
              <a:rPr lang="ru-RU" sz="3600" dirty="0"/>
              <a:t> </a:t>
            </a:r>
            <a:r>
              <a:rPr lang="ru-RU" sz="3600" dirty="0" err="1"/>
              <a:t>бірге</a:t>
            </a:r>
            <a:r>
              <a:rPr lang="ru-RU" sz="3600" dirty="0"/>
              <a:t> </a:t>
            </a:r>
            <a:r>
              <a:rPr lang="ru-RU" sz="3600" dirty="0" err="1"/>
              <a:t>жарылысқа қауіпті қоспа түзеді</a:t>
            </a:r>
            <a:r>
              <a:rPr lang="ru-RU" sz="3600" dirty="0"/>
              <a:t>, </a:t>
            </a:r>
            <a:r>
              <a:rPr lang="ru-RU" sz="3600" dirty="0" err="1"/>
              <a:t>сондықтан біліктің сапалы</a:t>
            </a:r>
            <a:r>
              <a:rPr lang="ru-RU" sz="3600" dirty="0"/>
              <a:t> </a:t>
            </a:r>
            <a:r>
              <a:rPr lang="ru-RU" sz="3600" dirty="0" err="1"/>
              <a:t>майлы</a:t>
            </a:r>
            <a:r>
              <a:rPr lang="ru-RU" sz="3600" dirty="0"/>
              <a:t> </a:t>
            </a:r>
            <a:r>
              <a:rPr lang="ru-RU" sz="3600" dirty="0" err="1"/>
              <a:t>нығыздалуы қарастырылуы қажет</a:t>
            </a:r>
            <a:r>
              <a:rPr lang="ru-RU" sz="3600" dirty="0"/>
              <a:t>. </a:t>
            </a:r>
            <a:r>
              <a:rPr lang="ru-RU" sz="3600" dirty="0" err="1"/>
              <a:t>генератордың номиналды</a:t>
            </a:r>
            <a:r>
              <a:rPr lang="ru-RU" sz="3600" dirty="0"/>
              <a:t> </a:t>
            </a:r>
            <a:r>
              <a:rPr lang="ru-RU" sz="3600" dirty="0" err="1"/>
              <a:t>қуатын арттыруға болады</a:t>
            </a:r>
            <a:r>
              <a:rPr lang="ru-RU" sz="3600" dirty="0"/>
              <a:t>, </a:t>
            </a:r>
            <a:r>
              <a:rPr lang="ru-RU" sz="3600" dirty="0" err="1"/>
              <a:t>бірақ оның құрылымы күрделенеді.</a:t>
            </a:r>
            <a:r>
              <a:rPr lang="ru-RU" sz="3600" dirty="0"/>
              <a:t> </a:t>
            </a:r>
          </a:p>
          <a:p>
            <a:pPr marL="179388" indent="342900">
              <a:spcBef>
                <a:spcPct val="0"/>
              </a:spcBef>
              <a:buNone/>
            </a:pPr>
            <a:r>
              <a:rPr lang="ru-RU" sz="3600" dirty="0" err="1"/>
              <a:t>Заманауи</a:t>
            </a:r>
            <a:r>
              <a:rPr lang="ru-RU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G - </a:t>
            </a:r>
            <a:r>
              <a:rPr lang="kk-KZ" sz="3600" dirty="0"/>
              <a:t>дың қысымы </a:t>
            </a:r>
            <a:r>
              <a:rPr lang="ru-RU" sz="3600" dirty="0"/>
              <a:t>0,6 МПа</a:t>
            </a:r>
            <a:r>
              <a:rPr lang="en-US" sz="3600" dirty="0"/>
              <a:t>-</a:t>
            </a:r>
            <a:r>
              <a:rPr lang="ru-RU" sz="3600" dirty="0"/>
              <a:t>дан </a:t>
            </a:r>
            <a:r>
              <a:rPr lang="kk-KZ" sz="3600" dirty="0"/>
              <a:t>аспайды.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/>
          <a:lstStyle/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3600" dirty="0" err="1"/>
              <a:t>Ағынды суыту</a:t>
            </a:r>
            <a:r>
              <a:rPr lang="ru-RU" sz="3600" dirty="0"/>
              <a:t> </a:t>
            </a:r>
            <a:r>
              <a:rPr lang="ru-RU" sz="3600" dirty="0" err="1"/>
              <a:t>жүйесі</a:t>
            </a:r>
            <a:endParaRPr lang="ru-RU" sz="3600" dirty="0"/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3600" dirty="0"/>
          </a:p>
          <a:p>
            <a:pPr marL="179388" indent="342900">
              <a:spcBef>
                <a:spcPct val="0"/>
              </a:spcBef>
              <a:buNone/>
            </a:pPr>
            <a:r>
              <a:rPr lang="ru-RU" sz="3600" dirty="0"/>
              <a:t>2 МВА</a:t>
            </a:r>
            <a:r>
              <a:rPr lang="en-US" sz="3600" dirty="0"/>
              <a:t>-</a:t>
            </a:r>
            <a:r>
              <a:rPr lang="kk-KZ" sz="3600" dirty="0"/>
              <a:t>ге дейінгі </a:t>
            </a:r>
            <a:r>
              <a:rPr lang="ru-RU" sz="3600" dirty="0"/>
              <a:t> </a:t>
            </a:r>
            <a:r>
              <a:rPr lang="ru-RU" sz="3600" dirty="0" err="1"/>
              <a:t>ескі</a:t>
            </a:r>
            <a:r>
              <a:rPr lang="ru-RU" sz="3600" dirty="0"/>
              <a:t> </a:t>
            </a:r>
            <a:r>
              <a:rPr lang="ru-RU" sz="3600" dirty="0" err="1"/>
              <a:t>құрылымды </a:t>
            </a:r>
            <a:r>
              <a:rPr lang="ru-RU" sz="3600" b="1" dirty="0">
                <a:solidFill>
                  <a:srgbClr val="0000FF"/>
                </a:solidFill>
              </a:rPr>
              <a:t>ТГ</a:t>
            </a:r>
            <a:r>
              <a:rPr lang="en-US" sz="3600" b="1" dirty="0">
                <a:solidFill>
                  <a:srgbClr val="0000FF"/>
                </a:solidFill>
              </a:rPr>
              <a:t>-</a:t>
            </a:r>
            <a:r>
              <a:rPr lang="ru-RU" sz="3600" dirty="0"/>
              <a:t>да </a:t>
            </a:r>
            <a:r>
              <a:rPr lang="ru-RU" sz="3600" dirty="0" err="1"/>
              <a:t>және қуаты </a:t>
            </a:r>
            <a:r>
              <a:rPr lang="ru-RU" sz="3600" dirty="0"/>
              <a:t>4 МВА </a:t>
            </a:r>
            <a:r>
              <a:rPr lang="en-US" sz="3600" dirty="0"/>
              <a:t>–</a:t>
            </a:r>
            <a:r>
              <a:rPr lang="kk-KZ" sz="3600" dirty="0"/>
              <a:t>ге дейінгі </a:t>
            </a:r>
            <a:r>
              <a:rPr lang="ru-RU" sz="3600" b="1" dirty="0">
                <a:solidFill>
                  <a:srgbClr val="0000FF"/>
                </a:solidFill>
              </a:rPr>
              <a:t>ГГ </a:t>
            </a:r>
            <a:r>
              <a:rPr lang="ru-RU" sz="3600" dirty="0" err="1"/>
              <a:t>үшін </a:t>
            </a:r>
            <a:r>
              <a:rPr lang="ru-RU" sz="3600" dirty="0"/>
              <a:t>старой конструкции мощностью до и мощностью до.</a:t>
            </a: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dirty="0">
                <a:solidFill>
                  <a:srgbClr val="0000FF"/>
                </a:solidFill>
              </a:rPr>
              <a:t>(</a:t>
            </a:r>
            <a:r>
              <a:rPr lang="kk-KZ" dirty="0">
                <a:solidFill>
                  <a:srgbClr val="0000FF"/>
                </a:solidFill>
              </a:rPr>
              <a:t>Ауа жүйеге машина залынан беріледі, сондықтан статор мен ротор орамаларының ластануы жылдам болады және қызған ауа қайтадан бөлмеге таралады</a:t>
            </a:r>
            <a:r>
              <a:rPr lang="ru-RU" dirty="0">
                <a:solidFill>
                  <a:srgbClr val="0000FF"/>
                </a:solidFill>
              </a:rPr>
              <a:t>). </a:t>
            </a: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324600"/>
          </a:xfrm>
        </p:spPr>
        <p:txBody>
          <a:bodyPr>
            <a:normAutofit lnSpcReduction="10000"/>
          </a:bodyPr>
          <a:lstStyle/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Тікелей</a:t>
            </a:r>
            <a:r>
              <a:rPr lang="ru-RU" sz="3600" dirty="0"/>
              <a:t> </a:t>
            </a:r>
            <a:r>
              <a:rPr lang="ru-RU" sz="3600" dirty="0" err="1"/>
              <a:t>сутекті</a:t>
            </a:r>
            <a:r>
              <a:rPr lang="ru-RU" sz="3600" dirty="0"/>
              <a:t> </a:t>
            </a:r>
            <a:r>
              <a:rPr lang="ru-RU" sz="3600" dirty="0" err="1"/>
              <a:t>суыту</a:t>
            </a:r>
            <a:r>
              <a:rPr lang="ru-RU" sz="3600" dirty="0"/>
              <a:t>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/>
              <a:t>очень эффективно по сравнению с косвенным охлаждением, поскольку водород подается непосредственно внутрь полых проводников обмотки.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/>
              <a:t>Давление водорода в корпусе поддерживается 0,2-0,4 МПа. При снижении давления в системе охлаждения в результате утечки </a:t>
            </a:r>
            <a:r>
              <a:rPr lang="en-US" sz="3600" b="1" dirty="0">
                <a:solidFill>
                  <a:srgbClr val="0000FF"/>
                </a:solidFill>
              </a:rPr>
              <a:t>G</a:t>
            </a:r>
            <a:r>
              <a:rPr lang="en-US" sz="3600" dirty="0"/>
              <a:t> </a:t>
            </a:r>
            <a:r>
              <a:rPr lang="ru-RU" sz="3600" dirty="0"/>
              <a:t>должен быть аварийно разгружен и отключен от сети.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 lnSpcReduction="10000"/>
          </a:bodyPr>
          <a:lstStyle/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/>
              <a:t>Жидкостное охлаждение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выполняется непосредственным способом. </a:t>
            </a:r>
            <a:endParaRPr lang="en-US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Дистиллированная вода и масло находятся в непосредственном контакте с охлаждаемыми частями, имея высокую теплопроводность, позволяют увеличить единичные мощности генераторов при одних и тех же размерах. </a:t>
            </a:r>
            <a:endParaRPr lang="en-US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Но масло, как охлаждающая среда, создает пожарную опасность и применяется не так широко как дистиллированная вода. Поэтому преимущественно применяется непосредственное водяное охлаждение генераторов.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В генераторах последних серий большой мощности применяется комбинированное непосредственное охлаждение. </a:t>
            </a:r>
            <a:endParaRPr lang="en-US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Так, в турбогенераторах типа </a:t>
            </a:r>
            <a:r>
              <a:rPr lang="ru-RU" b="1" dirty="0">
                <a:solidFill>
                  <a:srgbClr val="FF0000"/>
                </a:solidFill>
              </a:rPr>
              <a:t>ТВВ</a:t>
            </a:r>
            <a:r>
              <a:rPr lang="ru-RU" dirty="0"/>
              <a:t> мощностью 160-800 МВт обмотка статора охлаждается водой, а обмотки ротора и активная сталь охлаждаются непосредственно водородом. </a:t>
            </a:r>
            <a:endParaRPr lang="en-US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Эти генераторы имеют значительные резервы для охлаждения и на их базе созданы единые серии турбогенераторов </a:t>
            </a:r>
            <a:r>
              <a:rPr lang="ru-RU" b="1" dirty="0">
                <a:solidFill>
                  <a:srgbClr val="0000FF"/>
                </a:solidFill>
              </a:rPr>
              <a:t>ТВВ и ТВФ. </a:t>
            </a:r>
            <a:r>
              <a:rPr lang="ru-RU" dirty="0"/>
              <a:t>В генераторах </a:t>
            </a:r>
            <a:r>
              <a:rPr lang="ru-RU" b="1" dirty="0">
                <a:solidFill>
                  <a:srgbClr val="0000FF"/>
                </a:solidFill>
              </a:rPr>
              <a:t>ТВФ</a:t>
            </a:r>
            <a:r>
              <a:rPr lang="ru-RU" dirty="0"/>
              <a:t> используется система форсированного охлаждения ротора.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500" dirty="0"/>
              <a:t>В турбогенераторах </a:t>
            </a:r>
            <a:r>
              <a:rPr lang="ru-RU" sz="3500" b="1" dirty="0">
                <a:solidFill>
                  <a:srgbClr val="0000FF"/>
                </a:solidFill>
              </a:rPr>
              <a:t>ТВМ </a:t>
            </a:r>
            <a:r>
              <a:rPr lang="ru-RU" sz="3500" dirty="0"/>
              <a:t>ротор охлаждается водой, а статорные конструкции кабельным маслом. </a:t>
            </a:r>
            <a:endParaRPr lang="en-US" sz="35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500" dirty="0"/>
              <a:t>Изоляции этих генераторов бумажно-масляная сравнительно дешевая и надежная. Это позволяет увеличить </a:t>
            </a:r>
            <a:r>
              <a:rPr lang="en-US" sz="3500" dirty="0"/>
              <a:t>U</a:t>
            </a:r>
            <a:r>
              <a:rPr lang="ru-RU" sz="3500" dirty="0"/>
              <a:t>ном генераторов. Так турбогенераторы ТВМ выполняются на напряжения 36, 75 кВ, а гидрогенераторы до 110 кВ.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500" dirty="0"/>
              <a:t>Созданы криогенные системы охлаждения, с помощью которых общая масса генератора снижается почти в два раза.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Содержимое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 marL="179388" indent="342900">
              <a:lnSpc>
                <a:spcPct val="11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3600" dirty="0">
                <a:solidFill>
                  <a:srgbClr val="FF0000"/>
                </a:solidFill>
              </a:rPr>
              <a:t>СГ </a:t>
            </a:r>
            <a:r>
              <a:rPr lang="ru-RU" sz="3600" dirty="0" err="1">
                <a:solidFill>
                  <a:schemeClr val="tx1"/>
                </a:solidFill>
              </a:rPr>
              <a:t>роторының орамалары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600" dirty="0" err="1">
                <a:solidFill>
                  <a:schemeClr val="tx1"/>
                </a:solidFill>
              </a:rPr>
              <a:t>тұрақты </a:t>
            </a:r>
            <a:r>
              <a:rPr lang="ru-RU" sz="3600" dirty="0">
                <a:solidFill>
                  <a:schemeClr val="tx1"/>
                </a:solidFill>
              </a:rPr>
              <a:t>ток </a:t>
            </a:r>
            <a:r>
              <a:rPr lang="ru-RU" sz="3600" dirty="0" err="1">
                <a:solidFill>
                  <a:schemeClr val="tx1"/>
                </a:solidFill>
              </a:rPr>
              <a:t>көзі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–</a:t>
            </a:r>
            <a:r>
              <a:rPr lang="kk-KZ" sz="3600" dirty="0">
                <a:solidFill>
                  <a:schemeClr val="tx1"/>
                </a:solidFill>
              </a:rPr>
              <a:t> қоздырғыштан қоректенеді. </a:t>
            </a:r>
            <a:endParaRPr lang="ru-RU" sz="3600" dirty="0"/>
          </a:p>
          <a:p>
            <a:pPr marL="179388" indent="34290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dirty="0"/>
              <a:t>U</a:t>
            </a:r>
            <a:r>
              <a:rPr lang="ru-RU" dirty="0" err="1"/>
              <a:t>ном=</a:t>
            </a:r>
            <a:r>
              <a:rPr lang="ru-RU" dirty="0"/>
              <a:t> 100-650 В, </a:t>
            </a:r>
            <a:r>
              <a:rPr lang="ru-RU" dirty="0" err="1"/>
              <a:t>тұтынылатын қуат </a:t>
            </a:r>
            <a:r>
              <a:rPr lang="ru-RU" dirty="0"/>
              <a:t>генератор </a:t>
            </a:r>
            <a:r>
              <a:rPr lang="ru-RU" dirty="0" err="1"/>
              <a:t>қуатының </a:t>
            </a:r>
            <a:r>
              <a:rPr lang="ru-RU" dirty="0"/>
              <a:t>0,3-1% </a:t>
            </a:r>
            <a:r>
              <a:rPr lang="ru-RU" dirty="0" err="1"/>
              <a:t>пайызын</a:t>
            </a:r>
            <a:r>
              <a:rPr lang="ru-RU" dirty="0"/>
              <a:t> </a:t>
            </a:r>
            <a:r>
              <a:rPr lang="ru-RU" dirty="0" err="1"/>
              <a:t>құрайды</a:t>
            </a:r>
            <a:r>
              <a:rPr lang="ru-RU" dirty="0"/>
              <a:t>. </a:t>
            </a:r>
          </a:p>
          <a:p>
            <a:pPr marL="179388" indent="34290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dirty="0" err="1"/>
              <a:t>Бірлескен</a:t>
            </a:r>
            <a:r>
              <a:rPr lang="ru-RU" dirty="0"/>
              <a:t> </a:t>
            </a:r>
            <a:r>
              <a:rPr lang="ru-RU" dirty="0" err="1"/>
              <a:t>жұмыс жасау</a:t>
            </a:r>
            <a:r>
              <a:rPr lang="ru-RU" dirty="0"/>
              <a:t> </a:t>
            </a:r>
            <a:r>
              <a:rPr lang="ru-RU" dirty="0" err="1"/>
              <a:t>үшін қоздыру жүйесі</a:t>
            </a:r>
            <a:r>
              <a:rPr lang="ru-RU" dirty="0"/>
              <a:t> </a:t>
            </a:r>
            <a:r>
              <a:rPr lang="kk-KZ" dirty="0"/>
              <a:t>қолданылады. Жүйе құрамына қоздырғыш, қосымша және реттеуші жабдықтар кіреді.</a:t>
            </a:r>
            <a:endParaRPr lang="ru-RU" dirty="0"/>
          </a:p>
        </p:txBody>
      </p:sp>
      <p:sp>
        <p:nvSpPr>
          <p:cNvPr id="72706" name="Rectangle 1"/>
          <p:cNvSpPr>
            <a:spLocks noChangeArrowheads="1"/>
          </p:cNvSpPr>
          <p:nvPr/>
        </p:nvSpPr>
        <p:spPr bwMode="auto">
          <a:xfrm>
            <a:off x="152400" y="0"/>
            <a:ext cx="872867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ctr"/>
            <a:r>
              <a:rPr lang="ru-RU" sz="3600" b="1" dirty="0">
                <a:solidFill>
                  <a:srgbClr val="FF0000"/>
                </a:solidFill>
                <a:cs typeface="Times New Roman" pitchFamily="18" charset="0"/>
              </a:rPr>
              <a:t>2.4 </a:t>
            </a:r>
            <a:r>
              <a:rPr lang="ru-RU" sz="4400" b="1" dirty="0" err="1">
                <a:solidFill>
                  <a:srgbClr val="FF0000"/>
                </a:solidFill>
                <a:latin typeface="Franklin Gothic Book" pitchFamily="34" charset="0"/>
              </a:rPr>
              <a:t>Синхронды</a:t>
            </a:r>
            <a:r>
              <a:rPr lang="ru-RU" sz="4400" b="1" dirty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4400" b="1" dirty="0" err="1">
                <a:solidFill>
                  <a:srgbClr val="FF0000"/>
                </a:solidFill>
                <a:latin typeface="Franklin Gothic Book" pitchFamily="34" charset="0"/>
              </a:rPr>
              <a:t>генераторлардың</a:t>
            </a:r>
            <a:r>
              <a:rPr lang="ru-RU" sz="4400" b="1" dirty="0">
                <a:solidFill>
                  <a:srgbClr val="FF0000"/>
                </a:solidFill>
                <a:latin typeface="Franklin Gothic Book" pitchFamily="34" charset="0"/>
              </a:rPr>
              <a:t> </a:t>
            </a:r>
          </a:p>
          <a:p>
            <a:pPr indent="450850" algn="ctr"/>
            <a:r>
              <a:rPr lang="ru-RU" sz="4400" b="1" dirty="0" err="1">
                <a:solidFill>
                  <a:srgbClr val="FF0000"/>
                </a:solidFill>
                <a:latin typeface="Franklin Gothic Book" pitchFamily="34" charset="0"/>
              </a:rPr>
              <a:t>қоздырылуы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0650"/>
            <a:ext cx="9144000" cy="6661150"/>
          </a:xfrm>
        </p:spPr>
        <p:txBody>
          <a:bodyPr>
            <a:normAutofit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Қоздыру тогын</a:t>
            </a:r>
            <a:r>
              <a:rPr lang="ru-RU" sz="3600" dirty="0"/>
              <a:t> </a:t>
            </a:r>
            <a:r>
              <a:rPr lang="ru-RU" sz="3600" dirty="0" err="1"/>
              <a:t>реттеудің нәтижесінде генератордың қалыпты жұмыс жасау</a:t>
            </a:r>
            <a:r>
              <a:rPr lang="ru-RU" sz="3600" dirty="0"/>
              <a:t> </a:t>
            </a:r>
            <a:r>
              <a:rPr lang="ru-RU" sz="3600" dirty="0" err="1"/>
              <a:t>кернеуінің мәні сақталып, торапқа берілетін</a:t>
            </a:r>
            <a:r>
              <a:rPr lang="ru-RU" sz="3600" dirty="0"/>
              <a:t> </a:t>
            </a:r>
            <a:r>
              <a:rPr lang="ru-RU" sz="3600" dirty="0" err="1"/>
              <a:t>реактивті</a:t>
            </a:r>
            <a:r>
              <a:rPr lang="ru-RU" sz="3600" dirty="0"/>
              <a:t> </a:t>
            </a:r>
            <a:r>
              <a:rPr lang="ru-RU" sz="3600" dirty="0" err="1"/>
              <a:t>қуат реттеледі</a:t>
            </a:r>
            <a:r>
              <a:rPr lang="ru-RU" sz="3600" dirty="0"/>
              <a:t>.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Кернеу</a:t>
            </a:r>
            <a:r>
              <a:rPr lang="ru-RU" sz="3600" dirty="0"/>
              <a:t> </a:t>
            </a:r>
            <a:r>
              <a:rPr lang="ru-RU" sz="3600" dirty="0" err="1"/>
              <a:t>мәні </a:t>
            </a:r>
            <a:r>
              <a:rPr lang="ru-RU" sz="3600" dirty="0"/>
              <a:t>аса </a:t>
            </a:r>
            <a:r>
              <a:rPr lang="ru-RU" sz="3600" dirty="0" err="1"/>
              <a:t>төмендеп кеткен</a:t>
            </a:r>
            <a:r>
              <a:rPr lang="ru-RU" sz="3600" dirty="0"/>
              <a:t> </a:t>
            </a:r>
            <a:r>
              <a:rPr lang="ru-RU" sz="3600" dirty="0" err="1"/>
              <a:t>жағдайда </a:t>
            </a:r>
            <a:r>
              <a:rPr lang="ru-RU" sz="3600" dirty="0" err="1">
                <a:solidFill>
                  <a:srgbClr val="FF0000"/>
                </a:solidFill>
              </a:rPr>
              <a:t>қоздыруды үдету </a:t>
            </a:r>
            <a:r>
              <a:rPr lang="ru-RU" sz="3600" dirty="0">
                <a:solidFill>
                  <a:schemeClr val="tx1"/>
                </a:solidFill>
              </a:rPr>
              <a:t>(</a:t>
            </a:r>
            <a:r>
              <a:rPr lang="ru-RU" sz="3600" b="1" dirty="0" err="1">
                <a:solidFill>
                  <a:srgbClr val="FF0000"/>
                </a:solidFill>
              </a:rPr>
              <a:t>форсировка</a:t>
            </a:r>
            <a:r>
              <a:rPr lang="ru-RU" sz="3600" b="1" dirty="0">
                <a:solidFill>
                  <a:srgbClr val="FF0000"/>
                </a:solidFill>
              </a:rPr>
              <a:t> возбуждения</a:t>
            </a:r>
            <a:r>
              <a:rPr lang="ru-RU" sz="3600" dirty="0">
                <a:solidFill>
                  <a:schemeClr val="tx1"/>
                </a:solidFill>
              </a:rPr>
              <a:t>) </a:t>
            </a:r>
            <a:r>
              <a:rPr lang="ru-RU" sz="3600" dirty="0" err="1">
                <a:solidFill>
                  <a:schemeClr val="tx1"/>
                </a:solidFill>
              </a:rPr>
              <a:t>қолданылады</a:t>
            </a:r>
            <a:r>
              <a:rPr lang="ru-RU" sz="3600" dirty="0">
                <a:solidFill>
                  <a:schemeClr val="tx1"/>
                </a:solidFill>
              </a:rPr>
              <a:t>. </a:t>
            </a:r>
            <a:endParaRPr lang="ru-RU" sz="3600" b="1" dirty="0">
              <a:solidFill>
                <a:srgbClr val="FF0000"/>
              </a:solidFill>
            </a:endParaRP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Бұл генератордың </a:t>
            </a:r>
            <a:r>
              <a:rPr lang="ru-RU" sz="3600" dirty="0"/>
              <a:t>ток </a:t>
            </a:r>
            <a:r>
              <a:rPr lang="ru-RU" sz="3600" dirty="0" err="1"/>
              <a:t>жиілігінің әсерінен тербелуін</a:t>
            </a:r>
            <a:r>
              <a:rPr lang="ru-RU" sz="3600" dirty="0"/>
              <a:t> </a:t>
            </a:r>
            <a:r>
              <a:rPr lang="ru-RU" sz="3600" dirty="0" err="1"/>
              <a:t>азайтып</a:t>
            </a:r>
            <a:r>
              <a:rPr lang="ru-RU" sz="3600" dirty="0"/>
              <a:t>, </a:t>
            </a:r>
            <a:r>
              <a:rPr lang="ru-RU" sz="3600" dirty="0" err="1"/>
              <a:t>станциядағы генераторлардың </a:t>
            </a:r>
            <a:r>
              <a:rPr lang="ru-RU" sz="3600" dirty="0"/>
              <a:t>параллель </a:t>
            </a:r>
            <a:r>
              <a:rPr lang="ru-RU" sz="3600" dirty="0" err="1"/>
              <a:t>жұмыс істеуінің тұрақтылығын сақтайды</a:t>
            </a:r>
            <a:r>
              <a:rPr lang="ru-RU" sz="3600" dirty="0"/>
              <a:t>. 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6000" dirty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8610600" cy="6432550"/>
          </a:xfrm>
        </p:spPr>
        <p:txBody>
          <a:bodyPr>
            <a:normAutofit/>
          </a:bodyPr>
          <a:lstStyle/>
          <a:p>
            <a:pPr marL="180000" indent="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Қоздыруды үдету және реттеу</a:t>
            </a:r>
            <a:r>
              <a:rPr lang="ru-RU" sz="3600" dirty="0"/>
              <a:t> </a:t>
            </a:r>
            <a:r>
              <a:rPr lang="ru-RU" sz="3600" dirty="0" err="1"/>
              <a:t>релелік</a:t>
            </a:r>
            <a:r>
              <a:rPr lang="ru-RU" sz="3600" dirty="0"/>
              <a:t> </a:t>
            </a:r>
            <a:r>
              <a:rPr lang="ru-RU" sz="3600" dirty="0" err="1"/>
              <a:t>қорғаныс және </a:t>
            </a:r>
            <a:r>
              <a:rPr lang="ru-RU" sz="3600" dirty="0"/>
              <a:t>автоматика </a:t>
            </a:r>
            <a:r>
              <a:rPr lang="ru-RU" sz="3600" dirty="0" err="1"/>
              <a:t>құрылғысының сенімді</a:t>
            </a:r>
            <a:r>
              <a:rPr lang="ru-RU" sz="3600" dirty="0"/>
              <a:t> </a:t>
            </a:r>
            <a:r>
              <a:rPr lang="ru-RU" sz="3600" dirty="0" err="1"/>
              <a:t>жұмысын қамтамасыз етеді</a:t>
            </a:r>
            <a:r>
              <a:rPr lang="ru-RU" sz="3600" dirty="0"/>
              <a:t>, </a:t>
            </a:r>
            <a:r>
              <a:rPr lang="ru-RU" sz="3600" dirty="0" err="1"/>
              <a:t>сондай</a:t>
            </a:r>
            <a:r>
              <a:rPr lang="ru-RU" sz="3600" dirty="0"/>
              <a:t> </a:t>
            </a:r>
            <a:r>
              <a:rPr lang="en-US" sz="3600" dirty="0"/>
              <a:t>–</a:t>
            </a:r>
            <a:r>
              <a:rPr lang="kk-KZ" sz="3600" dirty="0"/>
              <a:t> ақ </a:t>
            </a:r>
            <a:r>
              <a:rPr lang="ru-RU" sz="3600" dirty="0" err="1"/>
              <a:t>қосалқы станциялар</a:t>
            </a:r>
            <a:r>
              <a:rPr lang="ru-RU" sz="3600" dirty="0"/>
              <a:t> </a:t>
            </a:r>
            <a:r>
              <a:rPr lang="ru-RU" sz="3600" dirty="0" err="1">
                <a:solidFill>
                  <a:srgbClr val="FF0000"/>
                </a:solidFill>
              </a:rPr>
              <a:t>өз қажеттілігі </a:t>
            </a:r>
            <a:r>
              <a:rPr lang="ru-RU" sz="3600" dirty="0">
                <a:solidFill>
                  <a:srgbClr val="FF0000"/>
                </a:solidFill>
              </a:rPr>
              <a:t>(СН) </a:t>
            </a:r>
            <a:r>
              <a:rPr lang="ru-RU" sz="3600" dirty="0" err="1"/>
              <a:t>электр</a:t>
            </a:r>
            <a:r>
              <a:rPr lang="ru-RU" sz="3600" dirty="0"/>
              <a:t> </a:t>
            </a:r>
            <a:r>
              <a:rPr lang="ru-RU" sz="3600" dirty="0" err="1"/>
              <a:t>қозғалтқыштарының өздігінен іске</a:t>
            </a:r>
            <a:r>
              <a:rPr lang="ru-RU" sz="3600" dirty="0"/>
              <a:t> </a:t>
            </a:r>
            <a:r>
              <a:rPr lang="ru-RU" sz="3600" dirty="0" err="1"/>
              <a:t>қосылу жағдайын жеңілдетеді</a:t>
            </a:r>
            <a:r>
              <a:rPr lang="ru-RU" sz="3600" dirty="0"/>
              <a:t>. </a:t>
            </a:r>
          </a:p>
          <a:p>
            <a:pPr marL="180000" indent="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/>
              <a:t>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2400"/>
            <a:ext cx="8839200" cy="6705600"/>
          </a:xfrm>
        </p:spPr>
        <p:txBody>
          <a:bodyPr>
            <a:normAutofit lnSpcReduction="10000"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err="1"/>
              <a:t>Қоздыру жүйесіне қойылатын талаптар</a:t>
            </a:r>
            <a:r>
              <a:rPr lang="ru-RU" sz="4000" dirty="0"/>
              <a:t>: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/>
              <a:t>- </a:t>
            </a:r>
            <a:r>
              <a:rPr lang="ru-RU" sz="4000" dirty="0" err="1"/>
              <a:t>жылдам</a:t>
            </a:r>
            <a:r>
              <a:rPr lang="ru-RU" sz="4000" dirty="0"/>
              <a:t> </a:t>
            </a:r>
            <a:r>
              <a:rPr lang="ru-RU" sz="4000" dirty="0" err="1"/>
              <a:t>әрекеттілігі </a:t>
            </a:r>
            <a:r>
              <a:rPr lang="ru-RU" sz="4000" dirty="0"/>
              <a:t>,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/>
              <a:t>- </a:t>
            </a:r>
            <a:r>
              <a:rPr lang="ru-RU" sz="4000" dirty="0" err="1"/>
              <a:t>үдету еселігінің қажеттілігі </a:t>
            </a:r>
            <a:r>
              <a:rPr lang="ru-RU" sz="4000" dirty="0"/>
              <a:t>(необходимая кратность </a:t>
            </a:r>
            <a:r>
              <a:rPr lang="ru-RU" sz="4000" dirty="0" err="1"/>
              <a:t>форсировки</a:t>
            </a:r>
            <a:r>
              <a:rPr lang="ru-RU" sz="4000" dirty="0"/>
              <a:t>),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/>
              <a:t>- </a:t>
            </a:r>
            <a:r>
              <a:rPr lang="ru-RU" sz="4000" dirty="0" err="1"/>
              <a:t>сенімділігі</a:t>
            </a:r>
            <a:r>
              <a:rPr lang="ru-RU" sz="4000" dirty="0"/>
              <a:t>, </a:t>
            </a:r>
            <a:r>
              <a:rPr lang="ru-RU" sz="4000" dirty="0" err="1"/>
              <a:t>үнемділігі,</a:t>
            </a:r>
            <a:r>
              <a:rPr lang="ru-RU" sz="4000" dirty="0"/>
              <a:t>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/>
              <a:t>- </a:t>
            </a:r>
            <a:r>
              <a:rPr lang="ru-RU" sz="4000" dirty="0" err="1"/>
              <a:t>реттелу</a:t>
            </a:r>
            <a:r>
              <a:rPr lang="ru-RU" sz="4000" dirty="0"/>
              <a:t> </a:t>
            </a:r>
            <a:r>
              <a:rPr lang="ru-RU" sz="4000" dirty="0" err="1"/>
              <a:t>мүмкіндігі,</a:t>
            </a:r>
            <a:r>
              <a:rPr lang="ru-RU" sz="4000" dirty="0"/>
              <a:t>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/>
              <a:t>- </a:t>
            </a:r>
            <a:r>
              <a:rPr lang="ru-RU" sz="4000" dirty="0" err="1"/>
              <a:t>апаттық жағдайларда шекті</a:t>
            </a:r>
            <a:r>
              <a:rPr lang="ru-RU" sz="4000" dirty="0"/>
              <a:t> </a:t>
            </a:r>
            <a:r>
              <a:rPr lang="ru-RU" sz="4000" dirty="0" err="1"/>
              <a:t>қоздыруды қамтамасыздандыру</a:t>
            </a:r>
            <a:endParaRPr lang="ru-RU" sz="40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4400" dirty="0"/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4400" dirty="0"/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r>
              <a:rPr lang="ru-RU" sz="4400" b="1" dirty="0" err="1">
                <a:solidFill>
                  <a:srgbClr val="FF0000"/>
                </a:solidFill>
              </a:rPr>
              <a:t>Жылдам</a:t>
            </a:r>
            <a:r>
              <a:rPr lang="ru-RU" sz="4400" b="1" dirty="0">
                <a:solidFill>
                  <a:srgbClr val="FF0000"/>
                </a:solidFill>
              </a:rPr>
              <a:t> </a:t>
            </a:r>
            <a:r>
              <a:rPr lang="ru-RU" sz="4400" b="1" dirty="0" err="1">
                <a:solidFill>
                  <a:srgbClr val="FF0000"/>
                </a:solidFill>
              </a:rPr>
              <a:t>әрекеттілі </a:t>
            </a:r>
            <a:r>
              <a:rPr lang="ru-RU" sz="4400" dirty="0"/>
              <a:t>– </a:t>
            </a:r>
            <a:r>
              <a:rPr lang="ru-RU" sz="4400" dirty="0" err="1"/>
              <a:t>қоздыруды үдету кезінде</a:t>
            </a:r>
            <a:r>
              <a:rPr lang="ru-RU" sz="4400" dirty="0"/>
              <a:t> ротор </a:t>
            </a:r>
            <a:r>
              <a:rPr lang="ru-RU" sz="4400" dirty="0" err="1"/>
              <a:t>орамасындағы кернеудің арту</a:t>
            </a:r>
            <a:r>
              <a:rPr lang="ru-RU" sz="4400" dirty="0"/>
              <a:t> </a:t>
            </a:r>
            <a:r>
              <a:rPr lang="ru-RU" sz="4400" dirty="0" err="1"/>
              <a:t>жылдамдығын сипаттайды</a:t>
            </a:r>
            <a:endParaRPr lang="ru-RU" sz="4400" dirty="0"/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4400" b="1" dirty="0">
              <a:solidFill>
                <a:srgbClr val="FF0000"/>
              </a:solidFill>
            </a:endParaRP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sz="4400" b="1" dirty="0">
              <a:solidFill>
                <a:srgbClr val="FF0000"/>
              </a:solidFill>
            </a:endParaRPr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dirty="0"/>
          </a:p>
          <a:p>
            <a:pPr marL="179388" indent="342900">
              <a:spcBef>
                <a:spcPct val="0"/>
              </a:spcBef>
              <a:buFont typeface="Wingdings 2" pitchFamily="18" charset="2"/>
              <a:buNone/>
            </a:pPr>
            <a:endParaRPr lang="ru-RU" dirty="0"/>
          </a:p>
          <a:p>
            <a:pPr marL="179388" indent="342900">
              <a:spcBef>
                <a:spcPct val="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47800" y="609600"/>
            <a:ext cx="7467600" cy="6051550"/>
          </a:xfrm>
        </p:spPr>
        <p:txBody>
          <a:bodyPr>
            <a:normAutofit/>
          </a:bodyPr>
          <a:lstStyle/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marL="0" indent="4572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marL="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  <p:sp>
        <p:nvSpPr>
          <p:cNvPr id="6451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4191000" y="1676400"/>
          <a:ext cx="4724400" cy="1336675"/>
        </p:xfrm>
        <a:graphic>
          <a:graphicData uri="http://schemas.openxmlformats.org/presentationml/2006/ole">
            <p:oleObj spid="_x0000_s64514" name="Формула" r:id="rId3" imgW="1904174" imgH="545863" progId="Equation.3">
              <p:embed/>
            </p:oleObj>
          </a:graphicData>
        </a:graphic>
      </p:graphicFrame>
      <p:sp>
        <p:nvSpPr>
          <p:cNvPr id="6451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228600" y="-152400"/>
          <a:ext cx="4419600" cy="3624263"/>
        </p:xfrm>
        <a:graphic>
          <a:graphicData uri="http://schemas.openxmlformats.org/presentationml/2006/ole">
            <p:oleObj spid="_x0000_s64515" name="Visio" r:id="rId4" imgW="3292920" imgH="2713680" progId="Visio.Drawing.11">
              <p:embed/>
            </p:oleObj>
          </a:graphicData>
        </a:graphic>
      </p:graphicFrame>
      <p:sp>
        <p:nvSpPr>
          <p:cNvPr id="64519" name="Прямоугольник 8"/>
          <p:cNvSpPr>
            <a:spLocks noChangeArrowheads="1"/>
          </p:cNvSpPr>
          <p:nvPr/>
        </p:nvSpPr>
        <p:spPr bwMode="auto">
          <a:xfrm>
            <a:off x="3962400" y="0"/>
            <a:ext cx="5029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 err="1">
                <a:latin typeface="Franklin Gothic Book" pitchFamily="34" charset="0"/>
              </a:rPr>
              <a:t>Үдету кезіндегі</a:t>
            </a:r>
            <a:r>
              <a:rPr lang="ru-RU" sz="2800" dirty="0">
                <a:latin typeface="Franklin Gothic Book" pitchFamily="34" charset="0"/>
              </a:rPr>
              <a:t> </a:t>
            </a:r>
            <a:r>
              <a:rPr lang="ru-RU" sz="2800" dirty="0" err="1">
                <a:latin typeface="Franklin Gothic Book" pitchFamily="34" charset="0"/>
              </a:rPr>
              <a:t>қоздыру кернеуінің өзгеруі</a:t>
            </a:r>
            <a:endParaRPr lang="ru-RU" sz="2800" dirty="0">
              <a:latin typeface="Franklin Gothic Book" pitchFamily="34" charset="0"/>
            </a:endParaRPr>
          </a:p>
        </p:txBody>
      </p:sp>
      <p:sp>
        <p:nvSpPr>
          <p:cNvPr id="64520" name="Rectangle 5"/>
          <p:cNvSpPr>
            <a:spLocks noChangeArrowheads="1"/>
          </p:cNvSpPr>
          <p:nvPr/>
        </p:nvSpPr>
        <p:spPr bwMode="auto">
          <a:xfrm>
            <a:off x="0" y="3352800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r>
              <a:rPr lang="ru-RU" sz="2800" dirty="0" err="1">
                <a:cs typeface="Times New Roman" pitchFamily="18" charset="0"/>
              </a:rPr>
              <a:t>Турбогенератарлар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ru-RU" sz="2800" dirty="0" err="1">
                <a:cs typeface="Times New Roman" pitchFamily="18" charset="0"/>
              </a:rPr>
              <a:t>үшін кернеудің арту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ru-RU" sz="2800" dirty="0" err="1">
                <a:cs typeface="Times New Roman" pitchFamily="18" charset="0"/>
              </a:rPr>
              <a:t>жылдамдығы секундына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en-US" sz="2800" dirty="0">
                <a:cs typeface="Times New Roman" pitchFamily="18" charset="0"/>
              </a:rPr>
              <a:t>V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ru-RU" sz="2800" dirty="0">
                <a:cs typeface="Times New Roman" pitchFamily="18" charset="0"/>
              </a:rPr>
              <a:t>2, </a:t>
            </a:r>
          </a:p>
          <a:p>
            <a:pPr indent="450850" algn="just"/>
            <a:r>
              <a:rPr lang="ru-RU" sz="2800" dirty="0" err="1">
                <a:cs typeface="Times New Roman" pitchFamily="18" charset="0"/>
              </a:rPr>
              <a:t>Гидронераторлар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ru-RU" sz="2800" dirty="0" err="1">
                <a:cs typeface="Times New Roman" pitchFamily="18" charset="0"/>
              </a:rPr>
              <a:t>үшін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en-US" sz="2800" dirty="0">
                <a:cs typeface="Times New Roman" pitchFamily="18" charset="0"/>
              </a:rPr>
              <a:t>-</a:t>
            </a:r>
            <a:r>
              <a:rPr lang="kk-KZ" sz="2800" dirty="0">
                <a:cs typeface="Times New Roman" pitchFamily="18" charset="0"/>
              </a:rPr>
              <a:t> </a:t>
            </a:r>
            <a:r>
              <a:rPr lang="en-US" sz="2800" dirty="0">
                <a:cs typeface="Times New Roman" pitchFamily="18" charset="0"/>
              </a:rPr>
              <a:t>V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ru-RU" sz="2800" dirty="0">
                <a:cs typeface="Times New Roman" pitchFamily="18" charset="0"/>
              </a:rPr>
              <a:t> 1,3 </a:t>
            </a:r>
            <a:r>
              <a:rPr lang="ru-RU" sz="2800" dirty="0" err="1">
                <a:cs typeface="Times New Roman" pitchFamily="18" charset="0"/>
              </a:rPr>
              <a:t>қуаты </a:t>
            </a:r>
            <a:r>
              <a:rPr lang="ru-RU" sz="2800" dirty="0">
                <a:cs typeface="Times New Roman" pitchFamily="18" charset="0"/>
              </a:rPr>
              <a:t>4 МВА </a:t>
            </a:r>
            <a:r>
              <a:rPr lang="ru-RU" sz="2800" dirty="0" err="1">
                <a:cs typeface="Times New Roman" pitchFamily="18" charset="0"/>
              </a:rPr>
              <a:t>дейінгі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ru-RU" sz="2800" dirty="0" err="1">
                <a:cs typeface="Times New Roman" pitchFamily="18" charset="0"/>
              </a:rPr>
              <a:t>генераторларды</a:t>
            </a:r>
            <a:r>
              <a:rPr lang="ru-RU" sz="2800" dirty="0">
                <a:cs typeface="Times New Roman" pitchFamily="18" charset="0"/>
              </a:rPr>
              <a:t> </a:t>
            </a:r>
            <a:r>
              <a:rPr lang="ru-RU" sz="2800" dirty="0" err="1">
                <a:cs typeface="Times New Roman" pitchFamily="18" charset="0"/>
              </a:rPr>
              <a:t>қоса алғанда</a:t>
            </a:r>
            <a:endParaRPr lang="ru-RU" sz="2800" dirty="0">
              <a:cs typeface="Times New Roman" pitchFamily="18" charset="0"/>
            </a:endParaRPr>
          </a:p>
          <a:p>
            <a:pPr indent="450850" algn="just"/>
            <a:r>
              <a:rPr lang="ru-RU" sz="2800" dirty="0" err="1">
                <a:ea typeface="Times New Roman" pitchFamily="18" charset="0"/>
                <a:cs typeface="Arial" charset="0"/>
                <a:sym typeface="Symbol" pitchFamily="18" charset="2"/>
              </a:rPr>
              <a:t>Үлкен қуаттылар үшін 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1,5</a:t>
            </a:r>
            <a:r>
              <a:rPr lang="en-US" sz="2800" dirty="0">
                <a:ea typeface="Times New Roman" pitchFamily="18" charset="0"/>
                <a:cs typeface="Arial" charset="0"/>
                <a:sym typeface="Symbol" pitchFamily="18" charset="2"/>
              </a:rPr>
              <a:t>-</a:t>
            </a:r>
            <a:r>
              <a:rPr lang="kk-KZ" sz="2800" dirty="0">
                <a:ea typeface="Times New Roman" pitchFamily="18" charset="0"/>
                <a:cs typeface="Arial" charset="0"/>
                <a:sym typeface="Symbol" pitchFamily="18" charset="2"/>
              </a:rPr>
              <a:t>нан аспауы керек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. </a:t>
            </a:r>
          </a:p>
          <a:p>
            <a:pPr indent="450850" algn="just"/>
            <a:r>
              <a:rPr lang="ru-RU" sz="2800" dirty="0" err="1">
                <a:ea typeface="Times New Roman" pitchFamily="18" charset="0"/>
                <a:cs typeface="Arial" charset="0"/>
                <a:sym typeface="Symbol" pitchFamily="18" charset="2"/>
              </a:rPr>
              <a:t>Заманауи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ru-RU" sz="2800" dirty="0" err="1">
                <a:ea typeface="Times New Roman" pitchFamily="18" charset="0"/>
                <a:cs typeface="Arial" charset="0"/>
                <a:sym typeface="Symbol" pitchFamily="18" charset="2"/>
              </a:rPr>
              <a:t>генераторлар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ru-RU" sz="2800" dirty="0" err="1">
                <a:ea typeface="Times New Roman" pitchFamily="18" charset="0"/>
                <a:cs typeface="Arial" charset="0"/>
                <a:sym typeface="Symbol" pitchFamily="18" charset="2"/>
              </a:rPr>
              <a:t>үшін арту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ru-RU" sz="2800" dirty="0" err="1">
                <a:ea typeface="Times New Roman" pitchFamily="18" charset="0"/>
                <a:cs typeface="Arial" charset="0"/>
                <a:sym typeface="Symbol" pitchFamily="18" charset="2"/>
              </a:rPr>
              <a:t>уақытының тұрақтысы </a:t>
            </a:r>
            <a:r>
              <a:rPr lang="ru-RU" sz="2800" b="1" dirty="0">
                <a:solidFill>
                  <a:srgbClr val="FF0000"/>
                </a:solidFill>
                <a:ea typeface="Times New Roman" pitchFamily="18" charset="0"/>
                <a:cs typeface="Arial" charset="0"/>
                <a:sym typeface="Symbol" pitchFamily="18" charset="2"/>
              </a:rPr>
              <a:t>Т</a:t>
            </a:r>
            <a:r>
              <a:rPr lang="ru-RU" sz="2800" b="1" baseline="-30000" dirty="0">
                <a:solidFill>
                  <a:srgbClr val="FF0000"/>
                </a:solidFill>
                <a:ea typeface="Times New Roman" pitchFamily="18" charset="0"/>
                <a:cs typeface="Arial" charset="0"/>
                <a:sym typeface="Symbol" pitchFamily="18" charset="2"/>
              </a:rPr>
              <a:t>Е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ru-RU" sz="2800" dirty="0" err="1">
                <a:ea typeface="Times New Roman" pitchFamily="18" charset="0"/>
                <a:cs typeface="Arial" charset="0"/>
                <a:sym typeface="Symbol" pitchFamily="18" charset="2"/>
              </a:rPr>
              <a:t>параметрі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ru-RU" sz="2800" dirty="0" err="1">
                <a:ea typeface="Times New Roman" pitchFamily="18" charset="0"/>
                <a:cs typeface="Arial" charset="0"/>
                <a:sym typeface="Symbol" pitchFamily="18" charset="2"/>
              </a:rPr>
              <a:t>қолданылады</a:t>
            </a:r>
            <a:r>
              <a:rPr lang="ru-RU" sz="2800" dirty="0">
                <a:ea typeface="Times New Roman" pitchFamily="18" charset="0"/>
                <a:cs typeface="Arial" charset="0"/>
                <a:sym typeface="Symbol" pitchFamily="18" charset="2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8458200" cy="4876800"/>
          </a:xfrm>
        </p:spPr>
        <p:txBody>
          <a:bodyPr>
            <a:normAutofit/>
          </a:bodyPr>
          <a:lstStyle/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400" b="1" dirty="0" err="1">
                <a:solidFill>
                  <a:srgbClr val="FF0000"/>
                </a:solidFill>
              </a:rPr>
              <a:t>Қоздыруды үдетудің еселігі</a:t>
            </a:r>
            <a:r>
              <a:rPr lang="ru-RU" sz="4400" b="1" dirty="0">
                <a:solidFill>
                  <a:srgbClr val="FF0000"/>
                </a:solidFill>
              </a:rPr>
              <a:t> </a:t>
            </a:r>
            <a:r>
              <a:rPr lang="ru-RU" sz="4400" dirty="0" err="1"/>
              <a:t>қоздыру шекті</a:t>
            </a:r>
            <a:r>
              <a:rPr lang="ru-RU" sz="4400" dirty="0"/>
              <a:t> </a:t>
            </a:r>
            <a:r>
              <a:rPr lang="ru-RU" sz="4400" dirty="0" err="1"/>
              <a:t>кернеуінің қоздырудың номиналды</a:t>
            </a:r>
            <a:r>
              <a:rPr lang="ru-RU" sz="4400" dirty="0"/>
              <a:t> </a:t>
            </a:r>
            <a:r>
              <a:rPr lang="ru-RU" sz="4400" dirty="0" err="1"/>
              <a:t>кернеуіне</a:t>
            </a:r>
            <a:r>
              <a:rPr lang="ru-RU" sz="4400" dirty="0"/>
              <a:t> </a:t>
            </a:r>
            <a:r>
              <a:rPr lang="ru-RU" sz="4400" dirty="0" err="1"/>
              <a:t>қатынасымен анықталады</a:t>
            </a:r>
            <a:endParaRPr lang="ru-RU" sz="44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  <p:sp>
        <p:nvSpPr>
          <p:cNvPr id="6554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2714625" y="4033838"/>
          <a:ext cx="3125788" cy="1663700"/>
        </p:xfrm>
        <a:graphic>
          <a:graphicData uri="http://schemas.openxmlformats.org/presentationml/2006/ole">
            <p:oleObj spid="_x0000_s65538" name="Формула" r:id="rId3" imgW="939600" imgH="520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/>
              <a:t>ТГ </a:t>
            </a:r>
            <a:r>
              <a:rPr lang="ru-RU" sz="3600" dirty="0" err="1"/>
              <a:t>қоздыруын үдету еселігі</a:t>
            </a:r>
            <a:r>
              <a:rPr lang="ru-RU" sz="3600" dirty="0"/>
              <a:t> К</a:t>
            </a:r>
            <a:r>
              <a:rPr lang="ru-RU" sz="3600" baseline="-25000" dirty="0"/>
              <a:t>Ф.В</a:t>
            </a:r>
            <a:r>
              <a:rPr lang="ru-RU" sz="3600" dirty="0">
                <a:sym typeface="Symbol"/>
              </a:rPr>
              <a:t></a:t>
            </a:r>
            <a:r>
              <a:rPr lang="ru-RU" sz="3600" dirty="0"/>
              <a:t>2 аз </a:t>
            </a:r>
            <a:r>
              <a:rPr lang="ru-RU" sz="3600" dirty="0" err="1"/>
              <a:t>болмауы</a:t>
            </a:r>
            <a:r>
              <a:rPr lang="ru-RU" sz="3600" dirty="0"/>
              <a:t> </a:t>
            </a:r>
            <a:r>
              <a:rPr lang="ru-RU" sz="3600" dirty="0" err="1"/>
              <a:t>қажет</a:t>
            </a:r>
            <a:r>
              <a:rPr lang="ru-RU" sz="3600" dirty="0"/>
              <a:t>,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Білікпен</a:t>
            </a:r>
            <a:r>
              <a:rPr lang="ru-RU" sz="3600" dirty="0"/>
              <a:t> </a:t>
            </a:r>
            <a:r>
              <a:rPr lang="ru-RU" sz="3600" dirty="0" err="1"/>
              <a:t>жалғанған коллекторлы</a:t>
            </a:r>
            <a:r>
              <a:rPr lang="ru-RU" sz="3600" dirty="0"/>
              <a:t> </a:t>
            </a:r>
            <a:r>
              <a:rPr lang="ru-RU" sz="3600" dirty="0" err="1"/>
              <a:t>қоздырғышы </a:t>
            </a:r>
            <a:r>
              <a:rPr lang="ru-RU" sz="3600" dirty="0"/>
              <a:t>бар </a:t>
            </a:r>
            <a:r>
              <a:rPr lang="ru-RU" sz="3600" dirty="0" err="1"/>
              <a:t>гидрогенераторлар</a:t>
            </a:r>
            <a:r>
              <a:rPr lang="ru-RU" sz="3600" dirty="0"/>
              <a:t> </a:t>
            </a:r>
            <a:r>
              <a:rPr lang="ru-RU" sz="3600" dirty="0" err="1"/>
              <a:t>үшін </a:t>
            </a:r>
            <a:r>
              <a:rPr lang="ru-RU" sz="3600" dirty="0"/>
              <a:t>К</a:t>
            </a:r>
            <a:r>
              <a:rPr lang="ru-RU" sz="3600" baseline="-25000" dirty="0"/>
              <a:t>Ф.В</a:t>
            </a:r>
            <a:r>
              <a:rPr lang="ru-RU" sz="3600" dirty="0">
                <a:sym typeface="Symbol"/>
              </a:rPr>
              <a:t></a:t>
            </a:r>
            <a:r>
              <a:rPr lang="ru-RU" sz="3600" dirty="0"/>
              <a:t>1,8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Басқа қоздыру жүйелері үшін </a:t>
            </a:r>
            <a:r>
              <a:rPr lang="ru-RU" sz="3600" dirty="0"/>
              <a:t>К</a:t>
            </a:r>
            <a:r>
              <a:rPr lang="ru-RU" sz="3600" baseline="-25000" dirty="0"/>
              <a:t>Ф.В</a:t>
            </a:r>
            <a:r>
              <a:rPr lang="ru-RU" sz="3600" dirty="0">
                <a:sym typeface="Symbol"/>
              </a:rPr>
              <a:t></a:t>
            </a:r>
            <a:r>
              <a:rPr lang="ru-RU" sz="3600" dirty="0"/>
              <a:t>2 </a:t>
            </a:r>
            <a:r>
              <a:rPr lang="ru-RU" sz="3600" dirty="0" err="1"/>
              <a:t>болуы</a:t>
            </a:r>
            <a:r>
              <a:rPr lang="ru-RU" sz="3600" dirty="0"/>
              <a:t> </a:t>
            </a:r>
            <a:r>
              <a:rPr lang="ru-RU" sz="3600" dirty="0" err="1"/>
              <a:t>керек</a:t>
            </a:r>
            <a:r>
              <a:rPr lang="ru-RU" sz="3600" dirty="0"/>
              <a:t>.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800" dirty="0">
              <a:solidFill>
                <a:srgbClr val="0000FF"/>
              </a:solidFill>
            </a:endParaRP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800" dirty="0">
              <a:solidFill>
                <a:srgbClr val="0000FF"/>
              </a:solidFill>
            </a:endParaRP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>
                <a:solidFill>
                  <a:srgbClr val="0000FF"/>
                </a:solidFill>
              </a:rPr>
              <a:t>Мысалы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заманауи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диодты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тәуелсіз қоздырылу жүйесі </a:t>
            </a:r>
            <a:r>
              <a:rPr lang="ru-RU" dirty="0">
                <a:solidFill>
                  <a:srgbClr val="0000FF"/>
                </a:solidFill>
              </a:rPr>
              <a:t>бар ТГ</a:t>
            </a:r>
            <a:r>
              <a:rPr lang="en-US" dirty="0">
                <a:solidFill>
                  <a:srgbClr val="0000FF"/>
                </a:solidFill>
              </a:rPr>
              <a:t>-</a:t>
            </a:r>
            <a:r>
              <a:rPr lang="kk-KZ" dirty="0">
                <a:solidFill>
                  <a:srgbClr val="0000FF"/>
                </a:solidFill>
              </a:rPr>
              <a:t>да қоздыруды үдету еселігі </a:t>
            </a:r>
            <a:r>
              <a:rPr lang="ru-RU" dirty="0">
                <a:solidFill>
                  <a:srgbClr val="0000FF"/>
                </a:solidFill>
              </a:rPr>
              <a:t>К</a:t>
            </a:r>
            <a:r>
              <a:rPr lang="ru-RU" baseline="-25000" dirty="0">
                <a:solidFill>
                  <a:srgbClr val="0000FF"/>
                </a:solidFill>
              </a:rPr>
              <a:t>Ф.В</a:t>
            </a:r>
            <a:r>
              <a:rPr lang="ru-RU" dirty="0">
                <a:solidFill>
                  <a:srgbClr val="0000FF"/>
                </a:solidFill>
              </a:rPr>
              <a:t>=2.</a:t>
            </a:r>
            <a:r>
              <a:rPr lang="kk-KZ" dirty="0">
                <a:solidFill>
                  <a:srgbClr val="0000FF"/>
                </a:solidFill>
              </a:rPr>
              <a:t> </a:t>
            </a:r>
            <a:endParaRPr lang="ru-RU" dirty="0">
              <a:solidFill>
                <a:srgbClr val="0000FF"/>
              </a:solidFill>
            </a:endParaRP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>
                <a:solidFill>
                  <a:srgbClr val="0000FF"/>
                </a:solidFill>
              </a:rPr>
              <a:t>Алыс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қашықтыққа жеткізу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электрлік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берілісінде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жұмыс жасайтын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қуатты </a:t>
            </a:r>
            <a:r>
              <a:rPr lang="ru-RU" dirty="0">
                <a:solidFill>
                  <a:srgbClr val="0000FF"/>
                </a:solidFill>
              </a:rPr>
              <a:t>ГГ </a:t>
            </a:r>
            <a:r>
              <a:rPr lang="ru-RU" dirty="0" err="1">
                <a:solidFill>
                  <a:srgbClr val="0000FF"/>
                </a:solidFill>
              </a:rPr>
              <a:t>үшін өте жоғары талап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қойылады </a:t>
            </a:r>
            <a:r>
              <a:rPr lang="ru-RU" dirty="0">
                <a:solidFill>
                  <a:srgbClr val="0000FF"/>
                </a:solidFill>
              </a:rPr>
              <a:t>К</a:t>
            </a:r>
            <a:r>
              <a:rPr lang="ru-RU" baseline="-25000" dirty="0">
                <a:solidFill>
                  <a:srgbClr val="0000FF"/>
                </a:solidFill>
              </a:rPr>
              <a:t>Ф.В</a:t>
            </a:r>
            <a:r>
              <a:rPr lang="ru-RU" dirty="0">
                <a:solidFill>
                  <a:srgbClr val="0000FF"/>
                </a:solidFill>
              </a:rPr>
              <a:t>=3</a:t>
            </a:r>
            <a:r>
              <a:rPr lang="ru-RU" dirty="0">
                <a:solidFill>
                  <a:srgbClr val="0000FF"/>
                </a:solidFill>
                <a:sym typeface="Symbol"/>
              </a:rPr>
              <a:t></a:t>
            </a:r>
            <a:r>
              <a:rPr lang="ru-RU" dirty="0">
                <a:solidFill>
                  <a:srgbClr val="0000FF"/>
                </a:solidFill>
              </a:rPr>
              <a:t>4, ал </a:t>
            </a:r>
            <a:r>
              <a:rPr lang="ru-RU" dirty="0" err="1">
                <a:solidFill>
                  <a:srgbClr val="0000FF"/>
                </a:solidFill>
              </a:rPr>
              <a:t>қоздырудың арту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жылдамдығы секундына</a:t>
            </a:r>
            <a:endParaRPr lang="ru-RU" dirty="0">
              <a:solidFill>
                <a:srgbClr val="0000FF"/>
              </a:solidFill>
            </a:endParaRP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>
                <a:solidFill>
                  <a:srgbClr val="0000FF"/>
                </a:solidFill>
              </a:rPr>
              <a:t>дейін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жетеді</a:t>
            </a: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6656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4724400" y="3505200"/>
          <a:ext cx="1543050" cy="665163"/>
        </p:xfrm>
        <a:graphic>
          <a:graphicData uri="http://schemas.openxmlformats.org/presentationml/2006/ole">
            <p:oleObj spid="_x0000_s66562" name="Формула" r:id="rId3" imgW="660113" imgH="26658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180000" indent="34290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rgbClr val="FF0000"/>
                </a:solidFill>
              </a:rPr>
              <a:t>2.5 ГЕНЕРАТОРЛАРДЫ ҚОЗДЫРУДЫ ЖҮЙЕСІ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Тәуелсіз және өздігінен қоздырылу.</a:t>
            </a:r>
            <a:r>
              <a:rPr lang="ru-RU" sz="3600" dirty="0"/>
              <a:t> 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err="1">
                <a:solidFill>
                  <a:srgbClr val="FF0000"/>
                </a:solidFill>
              </a:rPr>
              <a:t>Тәуелсіз қоздырылу  </a:t>
            </a:r>
            <a:r>
              <a:rPr lang="ru-RU" sz="3600" dirty="0"/>
              <a:t>генератор </a:t>
            </a:r>
            <a:r>
              <a:rPr lang="ru-RU" sz="3600" dirty="0" err="1"/>
              <a:t>жұмысы режиміне</a:t>
            </a:r>
            <a:r>
              <a:rPr lang="ru-RU" sz="3600" dirty="0"/>
              <a:t> </a:t>
            </a:r>
            <a:r>
              <a:rPr lang="ru-RU" sz="3600" dirty="0" err="1"/>
              <a:t>тәуелді емес</a:t>
            </a:r>
            <a:r>
              <a:rPr lang="ru-RU" sz="3600" dirty="0"/>
              <a:t> </a:t>
            </a:r>
            <a:r>
              <a:rPr lang="ru-RU" sz="3600" dirty="0" err="1"/>
              <a:t>және жоғары сенімділікке</a:t>
            </a:r>
            <a:r>
              <a:rPr lang="ru-RU" sz="3600" dirty="0"/>
              <a:t> </a:t>
            </a:r>
            <a:r>
              <a:rPr lang="ru-RU" sz="3600" dirty="0" err="1"/>
              <a:t>ие</a:t>
            </a:r>
            <a:r>
              <a:rPr lang="ru-RU" sz="3600" dirty="0"/>
              <a:t>, </a:t>
            </a:r>
            <a:r>
              <a:rPr lang="ru-RU" sz="3600" dirty="0" err="1"/>
              <a:t>басқа жүйелермен салыстырғанда жылдам</a:t>
            </a:r>
            <a:r>
              <a:rPr lang="ru-RU" sz="3600" dirty="0"/>
              <a:t> </a:t>
            </a:r>
            <a:r>
              <a:rPr lang="ru-RU" sz="3600" dirty="0" err="1"/>
              <a:t>әрекет етеді</a:t>
            </a:r>
            <a:r>
              <a:rPr lang="ru-RU" sz="3600" dirty="0"/>
              <a:t>, </a:t>
            </a:r>
            <a:r>
              <a:rPr lang="ru-RU" sz="3600" dirty="0" err="1"/>
              <a:t>қоздыруды үдету еселігінің </a:t>
            </a:r>
            <a:r>
              <a:rPr lang="ru-RU" sz="3600" dirty="0"/>
              <a:t>К</a:t>
            </a:r>
            <a:r>
              <a:rPr lang="ru-RU" sz="3600" baseline="-25000" dirty="0"/>
              <a:t>Ф.В</a:t>
            </a:r>
            <a:r>
              <a:rPr lang="ru-RU" sz="3600" dirty="0">
                <a:sym typeface="Symbol"/>
              </a:rPr>
              <a:t></a:t>
            </a:r>
            <a:r>
              <a:rPr lang="ru-RU" sz="3600" dirty="0"/>
              <a:t>2 </a:t>
            </a:r>
            <a:r>
              <a:rPr lang="ru-RU" sz="3600" dirty="0" err="1"/>
              <a:t>жоғары мәнін алуға мүмкіндік береді</a:t>
            </a:r>
            <a:r>
              <a:rPr lang="ru-RU" sz="3600" dirty="0"/>
              <a:t>.</a:t>
            </a: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b="1" dirty="0">
              <a:solidFill>
                <a:srgbClr val="0000FF"/>
              </a:solidFill>
            </a:endParaRPr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8499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sp>
        <p:nvSpPr>
          <p:cNvPr id="8499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Қазіргі уақытта кең қолданысқа ие</a:t>
            </a:r>
            <a:r>
              <a:rPr lang="ru-RU" sz="3600" dirty="0"/>
              <a:t> </a:t>
            </a:r>
            <a:r>
              <a:rPr lang="ru-RU" sz="3600" dirty="0" err="1"/>
              <a:t>болып</a:t>
            </a:r>
            <a:r>
              <a:rPr lang="ru-RU" sz="3600" dirty="0"/>
              <a:t> </a:t>
            </a:r>
            <a:r>
              <a:rPr lang="ru-RU" sz="3600" dirty="0" err="1"/>
              <a:t>отырған жартылай</a:t>
            </a:r>
            <a:r>
              <a:rPr lang="ru-RU" sz="3600" dirty="0"/>
              <a:t> </a:t>
            </a:r>
            <a:r>
              <a:rPr lang="ru-RU" sz="3600" dirty="0" err="1"/>
              <a:t>өткізгіштік түрлендіргіштер, оның ішінде</a:t>
            </a:r>
            <a:r>
              <a:rPr lang="ru-RU" sz="3600" dirty="0"/>
              <a:t> </a:t>
            </a:r>
            <a:r>
              <a:rPr lang="ru-RU" sz="3600" dirty="0" err="1"/>
              <a:t>әсіресе диодты</a:t>
            </a:r>
            <a:r>
              <a:rPr lang="ru-RU" sz="3600" dirty="0"/>
              <a:t> </a:t>
            </a:r>
            <a:r>
              <a:rPr lang="ru-RU" sz="3600" dirty="0" err="1"/>
              <a:t>және тиристорлы</a:t>
            </a:r>
            <a:r>
              <a:rPr lang="ru-RU" sz="3600" dirty="0"/>
              <a:t> </a:t>
            </a:r>
            <a:r>
              <a:rPr lang="ru-RU" sz="3600" dirty="0" err="1"/>
              <a:t>түрлендіргіштер.</a:t>
            </a:r>
            <a:r>
              <a:rPr lang="ru-RU" sz="3600" dirty="0"/>
              <a:t> </a:t>
            </a:r>
          </a:p>
          <a:p>
            <a:pPr marL="180000" indent="3429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Қоздыру орамасына</a:t>
            </a:r>
            <a:r>
              <a:rPr lang="ru-RU" sz="3600" dirty="0"/>
              <a:t> </a:t>
            </a:r>
            <a:r>
              <a:rPr lang="ru-RU" sz="3600" dirty="0" err="1"/>
              <a:t>токтың берілуі</a:t>
            </a:r>
            <a:r>
              <a:rPr lang="ru-RU" sz="3600" dirty="0"/>
              <a:t> </a:t>
            </a:r>
            <a:r>
              <a:rPr lang="ru-RU" sz="3600" dirty="0" err="1"/>
              <a:t>щеткасыз</a:t>
            </a:r>
            <a:r>
              <a:rPr lang="ru-RU" sz="3600" dirty="0"/>
              <a:t> </a:t>
            </a:r>
            <a:r>
              <a:rPr lang="ru-RU" sz="3600" dirty="0" err="1"/>
              <a:t>жолмен</a:t>
            </a:r>
            <a:r>
              <a:rPr lang="ru-RU" sz="3600" dirty="0"/>
              <a:t> </a:t>
            </a:r>
            <a:r>
              <a:rPr lang="ru-RU" sz="3600" dirty="0" err="1"/>
              <a:t>жүзеге асады</a:t>
            </a:r>
            <a:r>
              <a:rPr lang="ru-RU" sz="3600" dirty="0"/>
              <a:t>, </a:t>
            </a:r>
            <a:r>
              <a:rPr lang="ru-RU" sz="3600" dirty="0" err="1"/>
              <a:t>ол</a:t>
            </a:r>
            <a:r>
              <a:rPr lang="ru-RU" sz="3600" dirty="0"/>
              <a:t> </a:t>
            </a:r>
            <a:r>
              <a:rPr lang="ru-RU" sz="3600" dirty="0" err="1"/>
              <a:t>оның сенімділігін</a:t>
            </a:r>
            <a:r>
              <a:rPr lang="ru-RU" sz="3600" dirty="0"/>
              <a:t> </a:t>
            </a:r>
            <a:r>
              <a:rPr lang="ru-RU" sz="3600" dirty="0" err="1"/>
              <a:t>арттыруға мүмкінлік береді</a:t>
            </a:r>
            <a:r>
              <a:rPr lang="ru-RU" sz="3600" dirty="0"/>
              <a:t>. </a:t>
            </a:r>
          </a:p>
          <a:p>
            <a:pPr marL="180000" indent="34290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marL="180000" indent="34290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err="1">
                <a:solidFill>
                  <a:srgbClr val="FF0000"/>
                </a:solidFill>
              </a:rPr>
              <a:t>Өздігінен қоздырылу жүйесі</a:t>
            </a:r>
            <a:endParaRPr lang="ru-RU" sz="3600" b="1" dirty="0">
              <a:solidFill>
                <a:srgbClr val="FF0000"/>
              </a:solidFill>
            </a:endParaRPr>
          </a:p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сенімділігі</a:t>
            </a:r>
            <a:r>
              <a:rPr lang="ru-RU" sz="3600" dirty="0"/>
              <a:t> </a:t>
            </a:r>
            <a:r>
              <a:rPr lang="ru-RU" sz="3600" dirty="0" err="1"/>
              <a:t>төмен: қоздырғыш жұмысы айнымалы</a:t>
            </a:r>
            <a:r>
              <a:rPr lang="ru-RU" sz="3600" dirty="0"/>
              <a:t> ток </a:t>
            </a:r>
            <a:r>
              <a:rPr lang="ru-RU" sz="3600" dirty="0" err="1"/>
              <a:t>торабының жұмыс режиміне</a:t>
            </a:r>
            <a:r>
              <a:rPr lang="ru-RU" sz="3600" dirty="0"/>
              <a:t> </a:t>
            </a:r>
            <a:r>
              <a:rPr lang="ru-RU" sz="3600" dirty="0" err="1"/>
              <a:t>тәуелді</a:t>
            </a:r>
            <a:r>
              <a:rPr lang="ru-RU" sz="3600" dirty="0"/>
              <a:t>. </a:t>
            </a:r>
          </a:p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err="1"/>
              <a:t>Әсіресе бұл қысқа тұйықталу кезінде,кернеуді</a:t>
            </a:r>
            <a:r>
              <a:rPr lang="ru-RU" sz="3600" dirty="0"/>
              <a:t> </a:t>
            </a:r>
            <a:r>
              <a:rPr lang="ru-RU" sz="3600" dirty="0" err="1"/>
              <a:t>үдетуге мүлдем мүмкінлік болмағанда байқалады.</a:t>
            </a:r>
            <a:r>
              <a:rPr lang="ru-RU" sz="3600" dirty="0"/>
              <a:t>  </a:t>
            </a:r>
          </a:p>
          <a:p>
            <a:pPr marL="180000" indent="4572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1684</TotalTime>
  <Words>1442</Words>
  <Application>Microsoft Office PowerPoint</Application>
  <PresentationFormat>Экран (4:3)</PresentationFormat>
  <Paragraphs>202</Paragraphs>
  <Slides>36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Трек</vt:lpstr>
      <vt:lpstr>Формула</vt:lpstr>
      <vt:lpstr>Visio</vt:lpstr>
      <vt:lpstr>Microsoft Equation 3.0</vt:lpstr>
      <vt:lpstr> 2.  Электрлік станциялар мен қосалқы станциялардың негізгі жабдықтары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Абенова К</dc:creator>
  <cp:lastModifiedBy>DINARA</cp:lastModifiedBy>
  <cp:revision>151</cp:revision>
  <dcterms:created xsi:type="dcterms:W3CDTF">2011-08-28T08:25:24Z</dcterms:created>
  <dcterms:modified xsi:type="dcterms:W3CDTF">2013-09-09T17:05:59Z</dcterms:modified>
</cp:coreProperties>
</file>